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75" r:id="rId2"/>
    <p:sldId id="1394" r:id="rId3"/>
    <p:sldId id="1417" r:id="rId4"/>
    <p:sldId id="368" r:id="rId5"/>
    <p:sldId id="1329" r:id="rId6"/>
    <p:sldId id="1409" r:id="rId7"/>
    <p:sldId id="1326" r:id="rId8"/>
    <p:sldId id="1368" r:id="rId9"/>
    <p:sldId id="1324" r:id="rId10"/>
    <p:sldId id="1381" r:id="rId11"/>
    <p:sldId id="1410" r:id="rId12"/>
    <p:sldId id="1420" r:id="rId13"/>
    <p:sldId id="1424" r:id="rId14"/>
    <p:sldId id="1421" r:id="rId15"/>
    <p:sldId id="1375" r:id="rId16"/>
    <p:sldId id="1376" r:id="rId17"/>
    <p:sldId id="1380" r:id="rId18"/>
    <p:sldId id="1377" r:id="rId19"/>
    <p:sldId id="1422" r:id="rId20"/>
    <p:sldId id="1369" r:id="rId21"/>
    <p:sldId id="1373" r:id="rId22"/>
    <p:sldId id="1374" r:id="rId23"/>
    <p:sldId id="1370" r:id="rId24"/>
    <p:sldId id="1371" r:id="rId25"/>
    <p:sldId id="1423" r:id="rId26"/>
    <p:sldId id="1411" r:id="rId27"/>
    <p:sldId id="1279" r:id="rId28"/>
    <p:sldId id="1281" r:id="rId29"/>
    <p:sldId id="1283" r:id="rId30"/>
    <p:sldId id="1291" r:id="rId31"/>
    <p:sldId id="1317" r:id="rId32"/>
    <p:sldId id="1356" r:id="rId33"/>
    <p:sldId id="1357" r:id="rId34"/>
    <p:sldId id="1358" r:id="rId35"/>
    <p:sldId id="1402" r:id="rId36"/>
    <p:sldId id="1354" r:id="rId37"/>
    <p:sldId id="1318" r:id="rId38"/>
    <p:sldId id="1412" r:id="rId39"/>
    <p:sldId id="1383" r:id="rId40"/>
    <p:sldId id="1384" r:id="rId41"/>
    <p:sldId id="1385" r:id="rId42"/>
    <p:sldId id="1386" r:id="rId43"/>
    <p:sldId id="1387" r:id="rId44"/>
    <p:sldId id="1390" r:id="rId45"/>
    <p:sldId id="1389" r:id="rId46"/>
    <p:sldId id="1406" r:id="rId47"/>
    <p:sldId id="1413" r:id="rId48"/>
    <p:sldId id="1315" r:id="rId49"/>
    <p:sldId id="1296" r:id="rId50"/>
    <p:sldId id="1316" r:id="rId51"/>
    <p:sldId id="1304" r:id="rId52"/>
    <p:sldId id="1314" r:id="rId53"/>
    <p:sldId id="1303" r:id="rId54"/>
    <p:sldId id="1405" r:id="rId55"/>
    <p:sldId id="1393" r:id="rId56"/>
    <p:sldId id="1407" r:id="rId57"/>
    <p:sldId id="1292" r:id="rId58"/>
    <p:sldId id="1414" r:id="rId59"/>
    <p:sldId id="1320" r:id="rId60"/>
    <p:sldId id="1416" r:id="rId61"/>
    <p:sldId id="1403" r:id="rId62"/>
    <p:sldId id="1404" r:id="rId63"/>
    <p:sldId id="1408" r:id="rId64"/>
    <p:sldId id="1425"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7E6589-4C7B-08BB-D3AC-A49C8D14613E}" name="田浦　健次朗" initials="健田" userId="S::2615215597@utac.u-tokyo.ac.jp::4dc884a8-fd95-403d-a383-b378924a68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FF0000"/>
    <a:srgbClr val="0066FF"/>
    <a:srgbClr val="8B217E"/>
    <a:srgbClr val="68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91635-83D7-4FFD-AB91-EDB5786DA1D1}" v="251" dt="2023-09-13T01:20:37.432"/>
    <p1510:client id="{8B72A4CC-4E1B-61F7-FEE1-0F5F36A1F844}" v="13" dt="2023-09-13T00:43:18.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61" autoAdjust="0"/>
    <p:restoredTop sz="86410" autoAdjust="0"/>
  </p:normalViewPr>
  <p:slideViewPr>
    <p:cSldViewPr snapToGrid="0">
      <p:cViewPr varScale="1">
        <p:scale>
          <a:sx n="100" d="100"/>
          <a:sy n="100" d="100"/>
        </p:scale>
        <p:origin x="156" y="90"/>
      </p:cViewPr>
      <p:guideLst/>
    </p:cSldViewPr>
  </p:slideViewPr>
  <p:outlineViewPr>
    <p:cViewPr>
      <p:scale>
        <a:sx n="33" d="100"/>
        <a:sy n="33" d="100"/>
      </p:scale>
      <p:origin x="0" y="-6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竹内　朗" userId="S::7418123406@utac.u-tokyo.ac.jp::ebff01fb-84e0-41e0-96d5-5566ff538fe2" providerId="AD" clId="Web-{8B72A4CC-4E1B-61F7-FEE1-0F5F36A1F844}"/>
    <pc:docChg chg="modSld">
      <pc:chgData name="竹内　朗" userId="S::7418123406@utac.u-tokyo.ac.jp::ebff01fb-84e0-41e0-96d5-5566ff538fe2" providerId="AD" clId="Web-{8B72A4CC-4E1B-61F7-FEE1-0F5F36A1F844}" dt="2023-09-13T00:43:17.936" v="10" actId="20577"/>
      <pc:docMkLst>
        <pc:docMk/>
      </pc:docMkLst>
      <pc:sldChg chg="modSp">
        <pc:chgData name="竹内　朗" userId="S::7418123406@utac.u-tokyo.ac.jp::ebff01fb-84e0-41e0-96d5-5566ff538fe2" providerId="AD" clId="Web-{8B72A4CC-4E1B-61F7-FEE1-0F5F36A1F844}" dt="2023-09-13T00:43:17.936" v="10" actId="20577"/>
        <pc:sldMkLst>
          <pc:docMk/>
          <pc:sldMk cId="1735719251" sldId="1320"/>
        </pc:sldMkLst>
        <pc:spChg chg="mod">
          <ac:chgData name="竹内　朗" userId="S::7418123406@utac.u-tokyo.ac.jp::ebff01fb-84e0-41e0-96d5-5566ff538fe2" providerId="AD" clId="Web-{8B72A4CC-4E1B-61F7-FEE1-0F5F36A1F844}" dt="2023-09-13T00:43:17.936" v="10" actId="20577"/>
          <ac:spMkLst>
            <pc:docMk/>
            <pc:sldMk cId="1735719251" sldId="1320"/>
            <ac:spMk id="3" creationId="{3F99A6E5-70EF-F89A-353E-24F53E91FF03}"/>
          </ac:spMkLst>
        </pc:spChg>
      </pc:sldChg>
    </pc:docChg>
  </pc:docChgLst>
  <pc:docChgLst>
    <pc:chgData name="田浦　健次朗" userId="4dc884a8-fd95-403d-a383-b378924a686d" providerId="ADAL" clId="{28391635-83D7-4FFD-AB91-EDB5786DA1D1}"/>
    <pc:docChg chg="undo custSel modSld">
      <pc:chgData name="田浦　健次朗" userId="4dc884a8-fd95-403d-a383-b378924a686d" providerId="ADAL" clId="{28391635-83D7-4FFD-AB91-EDB5786DA1D1}" dt="2023-09-13T01:20:37.432" v="267" actId="207"/>
      <pc:docMkLst>
        <pc:docMk/>
      </pc:docMkLst>
      <pc:sldChg chg="modSp mod">
        <pc:chgData name="田浦　健次朗" userId="4dc884a8-fd95-403d-a383-b378924a686d" providerId="ADAL" clId="{28391635-83D7-4FFD-AB91-EDB5786DA1D1}" dt="2023-09-13T00:40:20.460" v="27" actId="207"/>
        <pc:sldMkLst>
          <pc:docMk/>
          <pc:sldMk cId="782348043" sldId="1281"/>
        </pc:sldMkLst>
        <pc:spChg chg="mod">
          <ac:chgData name="田浦　健次朗" userId="4dc884a8-fd95-403d-a383-b378924a686d" providerId="ADAL" clId="{28391635-83D7-4FFD-AB91-EDB5786DA1D1}" dt="2023-09-13T00:40:20.460" v="27" actId="207"/>
          <ac:spMkLst>
            <pc:docMk/>
            <pc:sldMk cId="782348043" sldId="1281"/>
            <ac:spMk id="3" creationId="{5FA86047-F155-4E10-9921-4500C3183DCE}"/>
          </ac:spMkLst>
        </pc:spChg>
      </pc:sldChg>
      <pc:sldChg chg="modSp mod">
        <pc:chgData name="田浦　健次朗" userId="4dc884a8-fd95-403d-a383-b378924a686d" providerId="ADAL" clId="{28391635-83D7-4FFD-AB91-EDB5786DA1D1}" dt="2023-09-13T01:09:08.061" v="153" actId="20577"/>
        <pc:sldMkLst>
          <pc:docMk/>
          <pc:sldMk cId="2989109256" sldId="1290"/>
        </pc:sldMkLst>
        <pc:spChg chg="mod">
          <ac:chgData name="田浦　健次朗" userId="4dc884a8-fd95-403d-a383-b378924a686d" providerId="ADAL" clId="{28391635-83D7-4FFD-AB91-EDB5786DA1D1}" dt="2023-09-13T00:47:49.298" v="132" actId="20577"/>
          <ac:spMkLst>
            <pc:docMk/>
            <pc:sldMk cId="2989109256" sldId="1290"/>
            <ac:spMk id="10" creationId="{FE28FBC0-B86D-A556-736A-156B4F36EECC}"/>
          </ac:spMkLst>
        </pc:spChg>
        <pc:spChg chg="mod">
          <ac:chgData name="田浦　健次朗" userId="4dc884a8-fd95-403d-a383-b378924a686d" providerId="ADAL" clId="{28391635-83D7-4FFD-AB91-EDB5786DA1D1}" dt="2023-09-13T01:09:08.061" v="153" actId="20577"/>
          <ac:spMkLst>
            <pc:docMk/>
            <pc:sldMk cId="2989109256" sldId="1290"/>
            <ac:spMk id="11" creationId="{64752D78-5BB7-A93D-33F3-DD87CFC7DC69}"/>
          </ac:spMkLst>
        </pc:spChg>
        <pc:spChg chg="mod">
          <ac:chgData name="田浦　健次朗" userId="4dc884a8-fd95-403d-a383-b378924a686d" providerId="ADAL" clId="{28391635-83D7-4FFD-AB91-EDB5786DA1D1}" dt="2023-09-13T00:48:01.383" v="133" actId="20577"/>
          <ac:spMkLst>
            <pc:docMk/>
            <pc:sldMk cId="2989109256" sldId="1290"/>
            <ac:spMk id="12" creationId="{358F841A-9757-F160-A226-043A550A9465}"/>
          </ac:spMkLst>
        </pc:spChg>
      </pc:sldChg>
      <pc:sldChg chg="modSp mod">
        <pc:chgData name="田浦　健次朗" userId="4dc884a8-fd95-403d-a383-b378924a686d" providerId="ADAL" clId="{28391635-83D7-4FFD-AB91-EDB5786DA1D1}" dt="2023-09-13T00:47:21.243" v="118" actId="20577"/>
        <pc:sldMkLst>
          <pc:docMk/>
          <pc:sldMk cId="3652114238" sldId="1292"/>
        </pc:sldMkLst>
        <pc:spChg chg="mod">
          <ac:chgData name="田浦　健次朗" userId="4dc884a8-fd95-403d-a383-b378924a686d" providerId="ADAL" clId="{28391635-83D7-4FFD-AB91-EDB5786DA1D1}" dt="2023-09-13T00:47:21.243" v="118" actId="20577"/>
          <ac:spMkLst>
            <pc:docMk/>
            <pc:sldMk cId="3652114238" sldId="1292"/>
            <ac:spMk id="3" creationId="{33B9FD86-B0C8-4038-A29E-93B77F2C9E4F}"/>
          </ac:spMkLst>
        </pc:spChg>
      </pc:sldChg>
      <pc:sldChg chg="modSp mod">
        <pc:chgData name="田浦　健次朗" userId="4dc884a8-fd95-403d-a383-b378924a686d" providerId="ADAL" clId="{28391635-83D7-4FFD-AB91-EDB5786DA1D1}" dt="2023-09-13T00:43:39.490" v="78" actId="1076"/>
        <pc:sldMkLst>
          <pc:docMk/>
          <pc:sldMk cId="2763536997" sldId="1300"/>
        </pc:sldMkLst>
        <pc:spChg chg="mod">
          <ac:chgData name="田浦　健次朗" userId="4dc884a8-fd95-403d-a383-b378924a686d" providerId="ADAL" clId="{28391635-83D7-4FFD-AB91-EDB5786DA1D1}" dt="2023-09-13T00:42:49.617" v="76" actId="20577"/>
          <ac:spMkLst>
            <pc:docMk/>
            <pc:sldMk cId="2763536997" sldId="1300"/>
            <ac:spMk id="3" creationId="{88092FA8-1133-AD8E-DE2D-911923D339E1}"/>
          </ac:spMkLst>
        </pc:spChg>
        <pc:spChg chg="mod">
          <ac:chgData name="田浦　健次朗" userId="4dc884a8-fd95-403d-a383-b378924a686d" providerId="ADAL" clId="{28391635-83D7-4FFD-AB91-EDB5786DA1D1}" dt="2023-09-13T00:43:39.490" v="78" actId="1076"/>
          <ac:spMkLst>
            <pc:docMk/>
            <pc:sldMk cId="2763536997" sldId="1300"/>
            <ac:spMk id="8" creationId="{C1256919-5F78-24C7-2088-E2D11D26B013}"/>
          </ac:spMkLst>
        </pc:spChg>
        <pc:grpChg chg="mod">
          <ac:chgData name="田浦　健次朗" userId="4dc884a8-fd95-403d-a383-b378924a686d" providerId="ADAL" clId="{28391635-83D7-4FFD-AB91-EDB5786DA1D1}" dt="2023-09-13T00:42:59.614" v="77" actId="14100"/>
          <ac:grpSpMkLst>
            <pc:docMk/>
            <pc:sldMk cId="2763536997" sldId="1300"/>
            <ac:grpSpMk id="18" creationId="{4CCABF4A-08ED-B01D-01D2-39ECDD5BCA7E}"/>
          </ac:grpSpMkLst>
        </pc:grpChg>
      </pc:sldChg>
      <pc:sldChg chg="modSp mod">
        <pc:chgData name="田浦　健次朗" userId="4dc884a8-fd95-403d-a383-b378924a686d" providerId="ADAL" clId="{28391635-83D7-4FFD-AB91-EDB5786DA1D1}" dt="2023-09-11T16:36:28.364" v="2" actId="14100"/>
        <pc:sldMkLst>
          <pc:docMk/>
          <pc:sldMk cId="4123037882" sldId="1302"/>
        </pc:sldMkLst>
        <pc:spChg chg="mod">
          <ac:chgData name="田浦　健次朗" userId="4dc884a8-fd95-403d-a383-b378924a686d" providerId="ADAL" clId="{28391635-83D7-4FFD-AB91-EDB5786DA1D1}" dt="2023-09-11T16:36:28.364" v="2" actId="14100"/>
          <ac:spMkLst>
            <pc:docMk/>
            <pc:sldMk cId="4123037882" sldId="1302"/>
            <ac:spMk id="3" creationId="{19BF888F-8BCE-271C-3CF6-AC586C05541F}"/>
          </ac:spMkLst>
        </pc:spChg>
        <pc:picChg chg="mod">
          <ac:chgData name="田浦　健次朗" userId="4dc884a8-fd95-403d-a383-b378924a686d" providerId="ADAL" clId="{28391635-83D7-4FFD-AB91-EDB5786DA1D1}" dt="2023-09-11T16:36:21.427" v="0" actId="1076"/>
          <ac:picMkLst>
            <pc:docMk/>
            <pc:sldMk cId="4123037882" sldId="1302"/>
            <ac:picMk id="9" creationId="{73D306DC-C931-A724-BF63-CA8F91003749}"/>
          </ac:picMkLst>
        </pc:picChg>
      </pc:sldChg>
      <pc:sldChg chg="modSp mod">
        <pc:chgData name="田浦　健次朗" userId="4dc884a8-fd95-403d-a383-b378924a686d" providerId="ADAL" clId="{28391635-83D7-4FFD-AB91-EDB5786DA1D1}" dt="2023-09-13T00:47:07.465" v="109" actId="1036"/>
        <pc:sldMkLst>
          <pc:docMk/>
          <pc:sldMk cId="2182907717" sldId="1303"/>
        </pc:sldMkLst>
        <pc:spChg chg="mod">
          <ac:chgData name="田浦　健次朗" userId="4dc884a8-fd95-403d-a383-b378924a686d" providerId="ADAL" clId="{28391635-83D7-4FFD-AB91-EDB5786DA1D1}" dt="2023-09-13T00:47:07.465" v="109" actId="1036"/>
          <ac:spMkLst>
            <pc:docMk/>
            <pc:sldMk cId="2182907717" sldId="1303"/>
            <ac:spMk id="3" creationId="{302B115C-6B8E-BEC1-2FB1-2E6E17131553}"/>
          </ac:spMkLst>
        </pc:spChg>
      </pc:sldChg>
      <pc:sldChg chg="modSp mod">
        <pc:chgData name="田浦　健次朗" userId="4dc884a8-fd95-403d-a383-b378924a686d" providerId="ADAL" clId="{28391635-83D7-4FFD-AB91-EDB5786DA1D1}" dt="2023-09-13T01:11:12.238" v="164" actId="20577"/>
        <pc:sldMkLst>
          <pc:docMk/>
          <pc:sldMk cId="2256685281" sldId="1304"/>
        </pc:sldMkLst>
        <pc:spChg chg="mod">
          <ac:chgData name="田浦　健次朗" userId="4dc884a8-fd95-403d-a383-b378924a686d" providerId="ADAL" clId="{28391635-83D7-4FFD-AB91-EDB5786DA1D1}" dt="2023-09-11T16:37:20.149" v="10" actId="14100"/>
          <ac:spMkLst>
            <pc:docMk/>
            <pc:sldMk cId="2256685281" sldId="1304"/>
            <ac:spMk id="2" creationId="{C0458DC9-86FF-1876-2DA4-F21263F06449}"/>
          </ac:spMkLst>
        </pc:spChg>
        <pc:spChg chg="mod">
          <ac:chgData name="田浦　健次朗" userId="4dc884a8-fd95-403d-a383-b378924a686d" providerId="ADAL" clId="{28391635-83D7-4FFD-AB91-EDB5786DA1D1}" dt="2023-09-13T01:11:12.238" v="164" actId="20577"/>
          <ac:spMkLst>
            <pc:docMk/>
            <pc:sldMk cId="2256685281" sldId="1304"/>
            <ac:spMk id="3" creationId="{93A8A5AF-5EE2-AE75-DE0F-9F733056F522}"/>
          </ac:spMkLst>
        </pc:spChg>
      </pc:sldChg>
      <pc:sldChg chg="modSp mod">
        <pc:chgData name="田浦　健次朗" userId="4dc884a8-fd95-403d-a383-b378924a686d" providerId="ADAL" clId="{28391635-83D7-4FFD-AB91-EDB5786DA1D1}" dt="2023-09-13T00:45:25.628" v="95" actId="1036"/>
        <pc:sldMkLst>
          <pc:docMk/>
          <pc:sldMk cId="1549809361" sldId="1312"/>
        </pc:sldMkLst>
        <pc:spChg chg="mod">
          <ac:chgData name="田浦　健次朗" userId="4dc884a8-fd95-403d-a383-b378924a686d" providerId="ADAL" clId="{28391635-83D7-4FFD-AB91-EDB5786DA1D1}" dt="2023-09-11T16:36:47.994" v="6" actId="14100"/>
          <ac:spMkLst>
            <pc:docMk/>
            <pc:sldMk cId="1549809361" sldId="1312"/>
            <ac:spMk id="2" creationId="{B6A955AF-F3E9-E242-9FE6-81FD6D543FDD}"/>
          </ac:spMkLst>
        </pc:spChg>
        <pc:spChg chg="mod">
          <ac:chgData name="田浦　健次朗" userId="4dc884a8-fd95-403d-a383-b378924a686d" providerId="ADAL" clId="{28391635-83D7-4FFD-AB91-EDB5786DA1D1}" dt="2023-09-13T00:45:25.628" v="95" actId="1036"/>
          <ac:spMkLst>
            <pc:docMk/>
            <pc:sldMk cId="1549809361" sldId="1312"/>
            <ac:spMk id="3" creationId="{CD8D2E1D-867A-B4EC-C4FF-8C4479F7059F}"/>
          </ac:spMkLst>
        </pc:spChg>
      </pc:sldChg>
      <pc:sldChg chg="modSp mod">
        <pc:chgData name="田浦　健次朗" userId="4dc884a8-fd95-403d-a383-b378924a686d" providerId="ADAL" clId="{28391635-83D7-4FFD-AB91-EDB5786DA1D1}" dt="2023-09-13T00:41:54.587" v="33" actId="207"/>
        <pc:sldMkLst>
          <pc:docMk/>
          <pc:sldMk cId="1141395788" sldId="1318"/>
        </pc:sldMkLst>
        <pc:spChg chg="mod">
          <ac:chgData name="田浦　健次朗" userId="4dc884a8-fd95-403d-a383-b378924a686d" providerId="ADAL" clId="{28391635-83D7-4FFD-AB91-EDB5786DA1D1}" dt="2023-09-11T16:38:11.843" v="16" actId="14100"/>
          <ac:spMkLst>
            <pc:docMk/>
            <pc:sldMk cId="1141395788" sldId="1318"/>
            <ac:spMk id="2" creationId="{36828BA9-B724-920D-8BE8-BC2A05E3640E}"/>
          </ac:spMkLst>
        </pc:spChg>
        <pc:spChg chg="mod">
          <ac:chgData name="田浦　健次朗" userId="4dc884a8-fd95-403d-a383-b378924a686d" providerId="ADAL" clId="{28391635-83D7-4FFD-AB91-EDB5786DA1D1}" dt="2023-09-13T00:41:54.587" v="33" actId="207"/>
          <ac:spMkLst>
            <pc:docMk/>
            <pc:sldMk cId="1141395788" sldId="1318"/>
            <ac:spMk id="3" creationId="{0BBA455A-1CA2-28E8-919E-6691FBD3B562}"/>
          </ac:spMkLst>
        </pc:spChg>
      </pc:sldChg>
      <pc:sldChg chg="modSp mod">
        <pc:chgData name="田浦　健次朗" userId="4dc884a8-fd95-403d-a383-b378924a686d" providerId="ADAL" clId="{28391635-83D7-4FFD-AB91-EDB5786DA1D1}" dt="2023-09-13T01:20:37.432" v="267" actId="207"/>
        <pc:sldMkLst>
          <pc:docMk/>
          <pc:sldMk cId="1735719251" sldId="1320"/>
        </pc:sldMkLst>
        <pc:spChg chg="mod">
          <ac:chgData name="田浦　健次朗" userId="4dc884a8-fd95-403d-a383-b378924a686d" providerId="ADAL" clId="{28391635-83D7-4FFD-AB91-EDB5786DA1D1}" dt="2023-09-13T01:11:52.933" v="170" actId="20577"/>
          <ac:spMkLst>
            <pc:docMk/>
            <pc:sldMk cId="1735719251" sldId="1320"/>
            <ac:spMk id="2" creationId="{29048674-1037-ED52-76EE-EC21EA3AEC72}"/>
          </ac:spMkLst>
        </pc:spChg>
        <pc:spChg chg="mod">
          <ac:chgData name="田浦　健次朗" userId="4dc884a8-fd95-403d-a383-b378924a686d" providerId="ADAL" clId="{28391635-83D7-4FFD-AB91-EDB5786DA1D1}" dt="2023-09-13T01:20:37.432" v="267" actId="207"/>
          <ac:spMkLst>
            <pc:docMk/>
            <pc:sldMk cId="1735719251" sldId="1320"/>
            <ac:spMk id="3" creationId="{3F99A6E5-70EF-F89A-353E-24F53E91FF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A0333-042B-6B44-A752-FAF2BCB7C72B}" type="datetimeFigureOut">
              <a:rPr kumimoji="1" lang="ja-JP" altLang="en-US" smtClean="0"/>
              <a:t>2024/3/15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AE6A-FC13-F942-995F-29564289C25B}" type="slidenum">
              <a:rPr kumimoji="1" lang="ja-JP" altLang="en-US" smtClean="0"/>
              <a:t>‹#›</a:t>
            </a:fld>
            <a:endParaRPr kumimoji="1" lang="ja-JP" altLang="en-US"/>
          </a:p>
        </p:txBody>
      </p:sp>
    </p:spTree>
    <p:extLst>
      <p:ext uri="{BB962C8B-B14F-4D97-AF65-F5344CB8AC3E}">
        <p14:creationId xmlns:p14="http://schemas.microsoft.com/office/powerpoint/2010/main" val="3682572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29</a:t>
            </a:fld>
            <a:endParaRPr kumimoji="1" lang="ja-JP" altLang="en-US"/>
          </a:p>
        </p:txBody>
      </p:sp>
    </p:spTree>
    <p:extLst>
      <p:ext uri="{BB962C8B-B14F-4D97-AF65-F5344CB8AC3E}">
        <p14:creationId xmlns:p14="http://schemas.microsoft.com/office/powerpoint/2010/main" val="34273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42DED-4B9B-4568-AC85-B50FA0785511}" type="slidenum">
              <a:rPr kumimoji="1" lang="ja-JP" altLang="en-US" smtClean="0"/>
              <a:pPr/>
              <a:t>51</a:t>
            </a:fld>
            <a:endParaRPr kumimoji="1" lang="ja-JP" altLang="en-US"/>
          </a:p>
        </p:txBody>
      </p:sp>
    </p:spTree>
    <p:extLst>
      <p:ext uri="{BB962C8B-B14F-4D97-AF65-F5344CB8AC3E}">
        <p14:creationId xmlns:p14="http://schemas.microsoft.com/office/powerpoint/2010/main" val="104078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54</a:t>
            </a:fld>
            <a:endParaRPr kumimoji="1" lang="ja-JP" altLang="en-US"/>
          </a:p>
        </p:txBody>
      </p:sp>
    </p:spTree>
    <p:extLst>
      <p:ext uri="{BB962C8B-B14F-4D97-AF65-F5344CB8AC3E}">
        <p14:creationId xmlns:p14="http://schemas.microsoft.com/office/powerpoint/2010/main" val="131339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61</a:t>
            </a:fld>
            <a:endParaRPr kumimoji="1" lang="ja-JP" altLang="en-US"/>
          </a:p>
        </p:txBody>
      </p:sp>
    </p:spTree>
    <p:extLst>
      <p:ext uri="{BB962C8B-B14F-4D97-AF65-F5344CB8AC3E}">
        <p14:creationId xmlns:p14="http://schemas.microsoft.com/office/powerpoint/2010/main" val="25546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4CAE6A-FC13-F942-995F-29564289C25B}" type="slidenum">
              <a:rPr kumimoji="1" lang="ja-JP" altLang="en-US" smtClean="0"/>
              <a:t>62</a:t>
            </a:fld>
            <a:endParaRPr kumimoji="1" lang="ja-JP" altLang="en-US"/>
          </a:p>
        </p:txBody>
      </p:sp>
    </p:spTree>
    <p:extLst>
      <p:ext uri="{BB962C8B-B14F-4D97-AF65-F5344CB8AC3E}">
        <p14:creationId xmlns:p14="http://schemas.microsoft.com/office/powerpoint/2010/main" val="125784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77913C63-332A-DB18-14A2-41E9D09D3805}"/>
              </a:ext>
            </a:extLst>
          </p:cNvPr>
          <p:cNvSpPr/>
          <p:nvPr userDrawn="1"/>
        </p:nvSpPr>
        <p:spPr>
          <a:xfrm>
            <a:off x="0" y="5167312"/>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22F78C5-F9DB-03AD-E778-FAA66C980B4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F7DFD6-D2CA-5B05-F474-DF3EA8E1B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A2498E-9FD0-2356-C909-38B570CB64A7}"/>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0E7A2B9D-1CB9-3C67-FAAA-4002532E45A0}"/>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C72604F-D0E0-7D62-C162-7DF609FE7D36}"/>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248431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4AB70-93EE-24CA-6AD5-389B59693878}"/>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B0745B-249D-A133-FE63-96D856204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69C767-CD07-42B7-5D7A-A154F34F0EC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CB70B62-A8DB-91B1-8A8B-2030E2B604D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F8F9846E-53A0-B0B4-49BF-8B3BD64889B5}"/>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7729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35F0C6-4704-9AD0-DD51-6357F7CCCBF0}"/>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963574-0322-F356-B6EB-187E0907F9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7C109-D55B-4533-4B51-E328B878EB2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FBD8D4B-DD9B-38B4-68DE-087293D205A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8F07EA90-2477-265A-2F10-6F0F45F75CBA}"/>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59381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5F23C61-48C7-CB75-DDCD-70C1087F145F}"/>
              </a:ext>
            </a:extLst>
          </p:cNvPr>
          <p:cNvSpPr/>
          <p:nvPr userDrawn="1"/>
        </p:nvSpPr>
        <p:spPr>
          <a:xfrm>
            <a:off x="0" y="0"/>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7AEFD8-689F-F68B-0B49-7000D27C722B}"/>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C1220-B733-3C5F-76A4-6786BDB85261}"/>
              </a:ext>
            </a:extLst>
          </p:cNvPr>
          <p:cNvSpPr>
            <a:spLocks noGrp="1"/>
          </p:cNvSpPr>
          <p:nvPr>
            <p:ph idx="1"/>
          </p:nvPr>
        </p:nvSpPr>
        <p:spPr/>
        <p:txBody>
          <a:bodyPr/>
          <a:lstStyle>
            <a:lvl1pPr>
              <a:defRPr sz="3600"/>
            </a:lvl1pPr>
            <a:lvl2pPr>
              <a:defRPr sz="3200">
                <a:solidFill>
                  <a:schemeClr val="tx2"/>
                </a:solidFill>
              </a:defRPr>
            </a:lvl2pPr>
            <a:lvl3pPr>
              <a:defRPr sz="2800">
                <a:solidFill>
                  <a:schemeClr val="accent1"/>
                </a:solidFill>
              </a:defRPr>
            </a:lvl3pPr>
            <a:lvl4pPr>
              <a:defRPr sz="2400">
                <a:solidFill>
                  <a:schemeClr val="accent2"/>
                </a:solidFill>
              </a:defRPr>
            </a:lvl4pPr>
            <a:lvl5pPr>
              <a:defRPr sz="2400">
                <a:solidFill>
                  <a:schemeClr val="accent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D5AC22-BA16-38E5-464D-6A22ADF8730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BE7FCE5-5557-1383-8109-B96AFBA1DE8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3784D17-EE58-CEBD-3A8C-0714CDEA84A3}"/>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pic>
        <p:nvPicPr>
          <p:cNvPr id="8" name="図 7" descr="ロゴ&#10;&#10;自動的に生成された説明">
            <a:extLst>
              <a:ext uri="{FF2B5EF4-FFF2-40B4-BE49-F238E27FC236}">
                <a16:creationId xmlns:a16="http://schemas.microsoft.com/office/drawing/2014/main" id="{086B83E6-7C1F-8ECA-534B-24CB868E1525}"/>
              </a:ext>
            </a:extLst>
          </p:cNvPr>
          <p:cNvPicPr>
            <a:picLocks noChangeAspect="1"/>
          </p:cNvPicPr>
          <p:nvPr userDrawn="1"/>
        </p:nvPicPr>
        <p:blipFill>
          <a:blip r:embed="rId2"/>
          <a:stretch>
            <a:fillRect/>
          </a:stretch>
        </p:blipFill>
        <p:spPr>
          <a:xfrm>
            <a:off x="0" y="0"/>
            <a:ext cx="743211" cy="743211"/>
          </a:xfrm>
          <a:prstGeom prst="rect">
            <a:avLst/>
          </a:prstGeom>
        </p:spPr>
      </p:pic>
    </p:spTree>
    <p:extLst>
      <p:ext uri="{BB962C8B-B14F-4D97-AF65-F5344CB8AC3E}">
        <p14:creationId xmlns:p14="http://schemas.microsoft.com/office/powerpoint/2010/main" val="2695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5A0603A-ED4F-B37B-974E-D0047297F6EC}"/>
              </a:ext>
            </a:extLst>
          </p:cNvPr>
          <p:cNvSpPr/>
          <p:nvPr userDrawn="1"/>
        </p:nvSpPr>
        <p:spPr>
          <a:xfrm>
            <a:off x="0" y="5178058"/>
            <a:ext cx="12192000" cy="1690688"/>
          </a:xfrm>
          <a:prstGeom prst="rect">
            <a:avLst/>
          </a:prstGeom>
          <a:gradFill flip="none" rotWithShape="1">
            <a:gsLst>
              <a:gs pos="0">
                <a:schemeClr val="accent6"/>
              </a:gs>
              <a:gs pos="100000">
                <a:srgbClr val="00B050"/>
              </a:gs>
              <a:gs pos="89000">
                <a:srgbClr val="00B050"/>
              </a:gs>
              <a:gs pos="54000">
                <a:srgbClr val="57B0A8"/>
              </a:gs>
              <a:gs pos="74000">
                <a:srgbClr val="00B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31F467-96A2-41ED-4D5A-F055383A66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AD10ED-E7C7-8F9F-F636-B8A3D8CC8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408E6B-3A64-D693-4ECE-4521CDD692DA}"/>
              </a:ext>
            </a:extLst>
          </p:cNvPr>
          <p:cNvSpPr>
            <a:spLocks noGrp="1"/>
          </p:cNvSpPr>
          <p:nvPr>
            <p:ph type="dt" sz="half" idx="10"/>
          </p:nvPr>
        </p:nvSpPr>
        <p:spPr/>
        <p:txBody>
          <a:bodyPr/>
          <a:lstStyle>
            <a:lvl1pPr>
              <a:defRPr>
                <a:solidFill>
                  <a:schemeClr val="bg1"/>
                </a:solidFill>
              </a:defRPr>
            </a:lvl1pPr>
          </a:lstStyle>
          <a:p>
            <a:r>
              <a:rPr lang="en-US" altLang="ja-JP"/>
              <a:t>2024/3/15</a:t>
            </a:r>
            <a:endParaRPr lang="ja-JP" altLang="en-US"/>
          </a:p>
        </p:txBody>
      </p:sp>
      <p:sp>
        <p:nvSpPr>
          <p:cNvPr id="5" name="フッター プレースホルダー 4">
            <a:extLst>
              <a:ext uri="{FF2B5EF4-FFF2-40B4-BE49-F238E27FC236}">
                <a16:creationId xmlns:a16="http://schemas.microsoft.com/office/drawing/2014/main" id="{47ADCFDB-48C7-765F-C3A6-9CB22EA30919}"/>
              </a:ext>
            </a:extLst>
          </p:cNvPr>
          <p:cNvSpPr>
            <a:spLocks noGrp="1"/>
          </p:cNvSpPr>
          <p:nvPr>
            <p:ph type="ftr" sz="quarter" idx="11"/>
          </p:nvPr>
        </p:nvSpPr>
        <p:spPr/>
        <p:txBody>
          <a:bodyPr/>
          <a:lstStyle>
            <a:lvl1pPr>
              <a:defRPr>
                <a:solidFill>
                  <a:schemeClr val="bg1"/>
                </a:solidFill>
              </a:defRPr>
            </a:lvl1pPr>
          </a:lstStyle>
          <a:p>
            <a:r>
              <a:rPr lang="en-US" altLang="ja-JP" dirty="0"/>
              <a:t>2024</a:t>
            </a:r>
            <a:r>
              <a:rPr lang="ja-JP" altLang="en-US" dirty="0"/>
              <a:t>年</a:t>
            </a:r>
            <a:r>
              <a:rPr lang="en-US" altLang="ja-JP" dirty="0"/>
              <a:t>S</a:t>
            </a:r>
            <a:r>
              <a:rPr lang="ja-JP" altLang="en-US" dirty="0"/>
              <a:t>セメスター </a:t>
            </a:r>
            <a:r>
              <a:rPr lang="en-US" altLang="ja-JP" dirty="0"/>
              <a:t>utelecon</a:t>
            </a:r>
            <a:r>
              <a:rPr lang="ja-JP" altLang="en-US" dirty="0"/>
              <a:t>説明会</a:t>
            </a:r>
          </a:p>
        </p:txBody>
      </p:sp>
      <p:sp>
        <p:nvSpPr>
          <p:cNvPr id="6" name="スライド番号プレースホルダー 5">
            <a:extLst>
              <a:ext uri="{FF2B5EF4-FFF2-40B4-BE49-F238E27FC236}">
                <a16:creationId xmlns:a16="http://schemas.microsoft.com/office/drawing/2014/main" id="{063D95DE-BD1E-BFB7-8396-59C0BFE6E578}"/>
              </a:ext>
            </a:extLst>
          </p:cNvPr>
          <p:cNvSpPr>
            <a:spLocks noGrp="1"/>
          </p:cNvSpPr>
          <p:nvPr>
            <p:ph type="sldNum" sz="quarter" idx="12"/>
          </p:nvPr>
        </p:nvSpPr>
        <p:spPr/>
        <p:txBody>
          <a:bodyPr/>
          <a:lstStyle>
            <a:lvl1pPr>
              <a:defRPr>
                <a:solidFill>
                  <a:schemeClr val="bg1"/>
                </a:solidFill>
              </a:defRPr>
            </a:lvl1pPr>
          </a:lstStyle>
          <a:p>
            <a:fld id="{55E32C41-2E12-F042-B05A-CBC2BA75F68F}" type="slidenum">
              <a:rPr lang="ja-JP" altLang="en-US" smtClean="0"/>
              <a:pPr/>
              <a:t>‹#›</a:t>
            </a:fld>
            <a:endParaRPr lang="ja-JP" altLang="en-US"/>
          </a:p>
        </p:txBody>
      </p:sp>
    </p:spTree>
    <p:extLst>
      <p:ext uri="{BB962C8B-B14F-4D97-AF65-F5344CB8AC3E}">
        <p14:creationId xmlns:p14="http://schemas.microsoft.com/office/powerpoint/2010/main" val="4084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CFC80-788F-B540-1AC6-D5E0225FFD3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36DD8D-BE52-6605-DABD-AE823EC3ACB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D8AD30-A472-03E3-B756-5B55C4AD918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1D66F6-4F7A-79F8-500B-068CF7668D43}"/>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886CF87F-1A4D-ED2E-3337-0F7CE380777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5BFB553E-6802-29B3-2C1A-697EBC83AE2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8751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58202-202A-0DFA-E900-97A1D5A3CB94}"/>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41EB3D-0CA8-D00C-C326-E030BFEF6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754EE2-B48E-5212-37A4-1182A531628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CB7642-5AF9-E1B9-EB73-2D1CBDE9E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FEB966-434D-69B1-7587-21DFF1A7A4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742C65-2E0D-6387-C6D9-63C3A7B79A1A}"/>
              </a:ext>
            </a:extLst>
          </p:cNvPr>
          <p:cNvSpPr>
            <a:spLocks noGrp="1"/>
          </p:cNvSpPr>
          <p:nvPr>
            <p:ph type="dt" sz="half" idx="10"/>
          </p:nvPr>
        </p:nvSpPr>
        <p:spPr/>
        <p:txBody>
          <a:bodyPr/>
          <a:lstStyle/>
          <a:p>
            <a:r>
              <a:rPr kumimoji="1" lang="en-US" altLang="ja-JP"/>
              <a:t>2024/3/15</a:t>
            </a:r>
            <a:endParaRPr kumimoji="1" lang="ja-JP" altLang="en-US"/>
          </a:p>
        </p:txBody>
      </p:sp>
      <p:sp>
        <p:nvSpPr>
          <p:cNvPr id="8" name="フッター プレースホルダー 7">
            <a:extLst>
              <a:ext uri="{FF2B5EF4-FFF2-40B4-BE49-F238E27FC236}">
                <a16:creationId xmlns:a16="http://schemas.microsoft.com/office/drawing/2014/main" id="{3AB3E9FC-0EC7-BB93-18FA-2F4DD20630D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9" name="スライド番号プレースホルダー 8">
            <a:extLst>
              <a:ext uri="{FF2B5EF4-FFF2-40B4-BE49-F238E27FC236}">
                <a16:creationId xmlns:a16="http://schemas.microsoft.com/office/drawing/2014/main" id="{A0BE44DE-2F4D-46E7-8C6F-B87F0900CDE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13004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2CB35-5E2C-DB98-EFCA-27AFF977959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032BE73-1EB7-B7E4-70E7-664A0E218487}"/>
              </a:ext>
            </a:extLst>
          </p:cNvPr>
          <p:cNvSpPr>
            <a:spLocks noGrp="1"/>
          </p:cNvSpPr>
          <p:nvPr>
            <p:ph type="dt" sz="half" idx="10"/>
          </p:nvPr>
        </p:nvSpPr>
        <p:spPr/>
        <p:txBody>
          <a:bodyPr/>
          <a:lstStyle/>
          <a:p>
            <a:r>
              <a:rPr kumimoji="1" lang="en-US" altLang="ja-JP"/>
              <a:t>2024/3/15</a:t>
            </a:r>
            <a:endParaRPr kumimoji="1" lang="ja-JP" altLang="en-US"/>
          </a:p>
        </p:txBody>
      </p:sp>
      <p:sp>
        <p:nvSpPr>
          <p:cNvPr id="4" name="フッター プレースホルダー 3">
            <a:extLst>
              <a:ext uri="{FF2B5EF4-FFF2-40B4-BE49-F238E27FC236}">
                <a16:creationId xmlns:a16="http://schemas.microsoft.com/office/drawing/2014/main" id="{8596F660-799B-C6C8-48AE-3578B706A00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5" name="スライド番号プレースホルダー 4">
            <a:extLst>
              <a:ext uri="{FF2B5EF4-FFF2-40B4-BE49-F238E27FC236}">
                <a16:creationId xmlns:a16="http://schemas.microsoft.com/office/drawing/2014/main" id="{BACCDD3F-39CD-0813-8772-5888E6D74E8B}"/>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37285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199CB97-1EA8-83AF-B2E6-3E300D4D6994}"/>
              </a:ext>
            </a:extLst>
          </p:cNvPr>
          <p:cNvSpPr>
            <a:spLocks noGrp="1"/>
          </p:cNvSpPr>
          <p:nvPr>
            <p:ph type="dt" sz="half" idx="10"/>
          </p:nvPr>
        </p:nvSpPr>
        <p:spPr/>
        <p:txBody>
          <a:bodyPr/>
          <a:lstStyle/>
          <a:p>
            <a:r>
              <a:rPr kumimoji="1" lang="en-US" altLang="ja-JP"/>
              <a:t>2024/3/15</a:t>
            </a:r>
            <a:endParaRPr kumimoji="1" lang="ja-JP" altLang="en-US"/>
          </a:p>
        </p:txBody>
      </p:sp>
      <p:sp>
        <p:nvSpPr>
          <p:cNvPr id="3" name="フッター プレースホルダー 2">
            <a:extLst>
              <a:ext uri="{FF2B5EF4-FFF2-40B4-BE49-F238E27FC236}">
                <a16:creationId xmlns:a16="http://schemas.microsoft.com/office/drawing/2014/main" id="{DFB0BECE-477D-F57F-FFAB-086EDE39D87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4" name="スライド番号プレースホルダー 3">
            <a:extLst>
              <a:ext uri="{FF2B5EF4-FFF2-40B4-BE49-F238E27FC236}">
                <a16:creationId xmlns:a16="http://schemas.microsoft.com/office/drawing/2014/main" id="{B06B8839-E46C-52AA-0065-413B53D09F91}"/>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82272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D747F-835E-0D90-891E-51E907B5A85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C5E0A-4BE3-E9B7-11AF-2154D1DB0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C62822-DB51-78DA-5D99-2C7354D2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4ADFFC-6F38-F5E4-31CF-684762FB1106}"/>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5DDC0947-3907-535D-FEDF-F8717E2ACC5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9EC99CB5-DA95-A0D1-5B34-C2A862B48FA2}"/>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24024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E0BDD-A905-BA25-A416-899F48335F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03184C-E5A7-DAB5-6E5F-87108D01D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436CDFB-5110-BF3D-BB15-3DF8A92E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0C9349-0100-EFF5-FC4B-2407ECD8B808}"/>
              </a:ext>
            </a:extLst>
          </p:cNvPr>
          <p:cNvSpPr>
            <a:spLocks noGrp="1"/>
          </p:cNvSpPr>
          <p:nvPr>
            <p:ph type="dt" sz="half" idx="10"/>
          </p:nvPr>
        </p:nvSpPr>
        <p:spPr/>
        <p:txBody>
          <a:bodyPr/>
          <a:lstStyle/>
          <a:p>
            <a:r>
              <a:rPr kumimoji="1" lang="en-US" altLang="ja-JP"/>
              <a:t>2024/3/15</a:t>
            </a:r>
            <a:endParaRPr kumimoji="1" lang="ja-JP" altLang="en-US"/>
          </a:p>
        </p:txBody>
      </p:sp>
      <p:sp>
        <p:nvSpPr>
          <p:cNvPr id="6" name="フッター プレースホルダー 5">
            <a:extLst>
              <a:ext uri="{FF2B5EF4-FFF2-40B4-BE49-F238E27FC236}">
                <a16:creationId xmlns:a16="http://schemas.microsoft.com/office/drawing/2014/main" id="{234D3E4A-91B0-8FF0-1D71-972EA8163F5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7" name="スライド番号プレースホルダー 6">
            <a:extLst>
              <a:ext uri="{FF2B5EF4-FFF2-40B4-BE49-F238E27FC236}">
                <a16:creationId xmlns:a16="http://schemas.microsoft.com/office/drawing/2014/main" id="{B795D966-9C26-93C7-B23F-4292C32BBA00}"/>
              </a:ext>
            </a:extLst>
          </p:cNvPr>
          <p:cNvSpPr>
            <a:spLocks noGrp="1"/>
          </p:cNvSpPr>
          <p:nvPr>
            <p:ph type="sldNum" sz="quarter" idx="12"/>
          </p:nvPr>
        </p:nvSpPr>
        <p:spPr/>
        <p:txBody>
          <a:bodyPr/>
          <a:lstStyle/>
          <a:p>
            <a:fld id="{55E32C41-2E12-F042-B05A-CBC2BA75F68F}" type="slidenum">
              <a:rPr kumimoji="1" lang="ja-JP" altLang="en-US" smtClean="0"/>
              <a:t>‹#›</a:t>
            </a:fld>
            <a:endParaRPr kumimoji="1" lang="ja-JP" altLang="en-US"/>
          </a:p>
        </p:txBody>
      </p:sp>
    </p:spTree>
    <p:extLst>
      <p:ext uri="{BB962C8B-B14F-4D97-AF65-F5344CB8AC3E}">
        <p14:creationId xmlns:p14="http://schemas.microsoft.com/office/powerpoint/2010/main" val="31541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35B5703-379E-FC58-48D6-77DD807D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0A8E4-3765-EB6D-C7C2-46B649A76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4958478-3083-61A6-FC47-C2B3C79F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9335002-B7A7-52FC-2DA4-9F3384FEC0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32C41-2E12-F042-B05A-CBC2BA75F68F}" type="slidenum">
              <a:rPr kumimoji="1" lang="ja-JP" altLang="en-US" smtClean="0"/>
              <a:t>‹#›</a:t>
            </a:fld>
            <a:endParaRPr kumimoji="1" lang="ja-JP" altLang="en-US"/>
          </a:p>
        </p:txBody>
      </p:sp>
      <p:sp>
        <p:nvSpPr>
          <p:cNvPr id="7" name="タイトル プレースホルダー 6">
            <a:extLst>
              <a:ext uri="{FF2B5EF4-FFF2-40B4-BE49-F238E27FC236}">
                <a16:creationId xmlns:a16="http://schemas.microsoft.com/office/drawing/2014/main" id="{0A42973F-4E25-71F2-F612-51E2BA1F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pic>
        <p:nvPicPr>
          <p:cNvPr id="8" name="図 7" descr="ロゴ&#10;&#10;自動的に生成された説明">
            <a:extLst>
              <a:ext uri="{FF2B5EF4-FFF2-40B4-BE49-F238E27FC236}">
                <a16:creationId xmlns:a16="http://schemas.microsoft.com/office/drawing/2014/main" id="{6057B3B2-2E8A-8309-E6A2-7B029BB8EED1}"/>
              </a:ext>
            </a:extLst>
          </p:cNvPr>
          <p:cNvPicPr>
            <a:picLocks noChangeAspect="1"/>
          </p:cNvPicPr>
          <p:nvPr userDrawn="1"/>
        </p:nvPicPr>
        <p:blipFill>
          <a:blip r:embed="rId13"/>
          <a:stretch>
            <a:fillRect/>
          </a:stretch>
        </p:blipFill>
        <p:spPr>
          <a:xfrm>
            <a:off x="0" y="0"/>
            <a:ext cx="743211" cy="743211"/>
          </a:xfrm>
          <a:prstGeom prst="rect">
            <a:avLst/>
          </a:prstGeom>
        </p:spPr>
      </p:pic>
    </p:spTree>
    <p:extLst>
      <p:ext uri="{BB962C8B-B14F-4D97-AF65-F5344CB8AC3E}">
        <p14:creationId xmlns:p14="http://schemas.microsoft.com/office/powerpoint/2010/main" val="30474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telecon.adm.u-tokyo.ac.jp/events/2024-03-11/"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cc.u-tokyo.ac.jp/announcement/2024/02/13_3613.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utol.ecc.u-tokyo.ac.j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AImZ3TT3bW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7" Type="http://schemas.openxmlformats.org/officeDocument/2006/relationships/image" Target="../media/image2.png"/><Relationship Id="rId2" Type="http://schemas.openxmlformats.org/officeDocument/2006/relationships/hyperlink" Target="https://www.ecc.u-tokyo.ac.jp/announcement/2024/01/25_3609.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utelecon.adm.u-tokyo.ac.jp/google/" TargetMode="External"/><Relationship Id="rId4" Type="http://schemas.openxmlformats.org/officeDocument/2006/relationships/hyperlink" Target="https://mail.google.com/a/g.ecc.u-tokyo.ac.jp"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youtu.be/WSvmgXUwi0c"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acm.adm.u-tokyo.ac.jp/webmtn/LoginServl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pps.apple.com/jp/app/microsoft-authenticator/id983156458" TargetMode="External"/><Relationship Id="rId4" Type="http://schemas.openxmlformats.org/officeDocument/2006/relationships/hyperlink" Target="https://play.google.com/store/apps/details?id=com.azure.authenticator&amp;hl=ja&amp;gl=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5QCnoXLSCrM" TargetMode="External"/><Relationship Id="rId2" Type="http://schemas.openxmlformats.org/officeDocument/2006/relationships/hyperlink" Target="https://youtu.be/q8Uh7o9qq_s" TargetMode="External"/><Relationship Id="rId1" Type="http://schemas.openxmlformats.org/officeDocument/2006/relationships/slideLayout" Target="../slideLayouts/slideLayout2.xml"/><Relationship Id="rId6" Type="http://schemas.openxmlformats.org/officeDocument/2006/relationships/hyperlink" Target="https://youtu.be/Dwcfbs6R6Ac" TargetMode="External"/><Relationship Id="rId5" Type="http://schemas.openxmlformats.org/officeDocument/2006/relationships/hyperlink" Target="https://youtu.be/QpeJezbmf5g" TargetMode="External"/><Relationship Id="rId4" Type="http://schemas.openxmlformats.org/officeDocument/2006/relationships/hyperlink" Target="https://youtu.be/GUKKp_2yNhU"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outu.be/q8Uh7o9qq_s" TargetMode="Externa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s://youtu.be/GUKKp_2yNhU"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hyperlink" Target="https://youtu.be/5QCnoXLSCrM"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hyperlink" Target="https://youtu.be/Dwcfbs6R6Ac"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s://utacm.adm.u-tokyo.ac.jp/webmtn/LoginServle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telecon.adm.u-tokyo.ac.jp/utokyo_account/mfa/initia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hyperlink" Target="https://www.youtube.com/watch?v=km-v8v_Lvw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nivtokyo.sharepoint.com/sites/utokyoaccount/SitePages/UTokyo-Account-MFA-100.aspx" TargetMode="External"/><Relationship Id="rId2" Type="http://schemas.openxmlformats.org/officeDocument/2006/relationships/hyperlink" Target="https://univtokyo.sharepoint.com/sites/utokyoportal/SitePages/Home.aspx" TargetMode="External"/><Relationship Id="rId1" Type="http://schemas.openxmlformats.org/officeDocument/2006/relationships/slideLayout" Target="../slideLayouts/slideLayout2.xml"/><Relationship Id="rId4" Type="http://schemas.openxmlformats.org/officeDocument/2006/relationships/hyperlink" Target="https://univtokyo.sharepoint.com/:p:/s/utokyoaccount/EQzRN-ZXh7NIrqab0M9pq6sBWuIoLbOMEsJwityqX0R-eA?e=4lZta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telecon.adm.u-tokyo.ac.jp/about/objectives" TargetMode="External"/><Relationship Id="rId2" Type="http://schemas.openxmlformats.org/officeDocument/2006/relationships/hyperlink" Target="https://utelecon.adm.u-tokyo.ac.jp/abou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utelecon.adm.u-tokyo.ac.jp/notice/2024/02-utac-auth-improvement#passwordless-signin-msauth" TargetMode="Externa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hyperlink" Target="https://mysignins.microsoft.com/security-info" TargetMode="External"/><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png"/><Relationship Id="rId5" Type="http://schemas.openxmlformats.org/officeDocument/2006/relationships/hyperlink" Target="https://utelecon.adm.u-tokyo.ac.jp/utokyo_account/" TargetMode="External"/><Relationship Id="rId4" Type="http://schemas.openxmlformats.org/officeDocument/2006/relationships/image" Target="../media/image29.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hyperlink" Target="https://youtu.be/dVTMp4graKc"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utelecon.adm.u-tokyo.ac.jp/utokyo_account/" TargetMode="External"/><Relationship Id="rId2" Type="http://schemas.openxmlformats.org/officeDocument/2006/relationships/hyperlink" Target="https://utelecon.adm.u-tokyo.ac.jp/utokyo_account/mfa/other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4" Type="http://schemas.openxmlformats.org/officeDocument/2006/relationships/hyperlink" Target="https://utelecon.adm.u-tokyo.ac.jp/utokyo_account/mfa/initia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aPigliX-Ny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telecon.adm.u-tokyo.ac.jp/utokyo_account/mfa/yubikey-totp" TargetMode="External"/><Relationship Id="rId7"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hyperlink" Target="https://univtokyo.sharepoint.com/sites/utokyoportal/wiki/d/UTokyo_Account_Token.aspx" TargetMode="External"/><Relationship Id="rId4" Type="http://schemas.openxmlformats.org/officeDocument/2006/relationships/hyperlink" Target="https://univtokyo.sharepoint.com/sites/utokyoportal/wiki/d/Mobile_Phone.aspx"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ww.softbank.jp/mobile/service/global/overseas/area-rat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utelecon.adm.u-tokyo.ac.jp/utokyo_account/mfa/others#msauth-totp" TargetMode="External"/><Relationship Id="rId2" Type="http://schemas.openxmlformats.org/officeDocument/2006/relationships/hyperlink" Target="https://youtu.be/Dwcfbs6R6Ac" TargetMode="External"/><Relationship Id="rId1" Type="http://schemas.openxmlformats.org/officeDocument/2006/relationships/slideLayout" Target="../slideLayouts/slideLayout2.xml"/><Relationship Id="rId4" Type="http://schemas.openxmlformats.org/officeDocument/2006/relationships/hyperlink" Target="https://youtube.com/shorts/GaaO5GgkObY?feature=shar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telecon.adm.u-tokyo.ac.jp/utokyo_accoun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ysignins.microsoft.com/security-info" TargetMode="External"/><Relationship Id="rId2" Type="http://schemas.openxmlformats.org/officeDocument/2006/relationships/hyperlink" Target="https://univtokyo.sharepoint.com/sites/utokyoportal/wiki/d/Personal_information_and_ID_card.aspx" TargetMode="External"/><Relationship Id="rId1" Type="http://schemas.openxmlformats.org/officeDocument/2006/relationships/slideLayout" Target="../slideLayouts/slideLayout2.xml"/><Relationship Id="rId4" Type="http://schemas.openxmlformats.org/officeDocument/2006/relationships/hyperlink" Target="https://utas.adm.u-tokyo.ac.jp/"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utelecon.adm.u-tokyo.ac.jp/utokyo_account/mfa/reregister_and_termin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nivtokyo.sharepoint.com/sites/Security/SitePages/Information_Security_Education_2024.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lib.u-tokyo.ac.jp/ja/library/literacy/user-guide/campus/offcampus/ezproxy/others"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zTEKHl40Y-U" TargetMode="Externa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hyperlink" Target="https://www.lib.u-tokyo.ac.jp/ja/library/literacy/user-guide/campus/offcampus/ezproxy/others#marklet" TargetMode="External"/><Relationship Id="rId5" Type="http://schemas.openxmlformats.org/officeDocument/2006/relationships/hyperlink" Target="https://www.lib.u-tokyo.ac.jp/ja/library/literacy/user-guide/campus/offcampus/ezproxy/others" TargetMode="Externa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8" Type="http://schemas.openxmlformats.org/officeDocument/2006/relationships/hyperlink" Target="https://utelecon.adm.u-tokyo.ac.jp/utokyo_account/mfa/initial/" TargetMode="External"/><Relationship Id="rId3" Type="http://schemas.openxmlformats.org/officeDocument/2006/relationships/hyperlink" Target="https://univtokyo.sharepoint.com/sites/Security/SitePages/en/Information_Security_Education_2024.aspx" TargetMode="External"/><Relationship Id="rId7" Type="http://schemas.openxmlformats.org/officeDocument/2006/relationships/image" Target="../media/image2.png"/><Relationship Id="rId2" Type="http://schemas.openxmlformats.org/officeDocument/2006/relationships/hyperlink" Target="https://mysignins.microsoft.com/security-info" TargetMode="External"/><Relationship Id="rId1" Type="http://schemas.openxmlformats.org/officeDocument/2006/relationships/slideLayout" Target="../slideLayouts/slideLayout2.xml"/><Relationship Id="rId6" Type="http://schemas.openxmlformats.org/officeDocument/2006/relationships/hyperlink" Target="https://utelecon.adm.u-tokyo.ac.jp/utokyo_account/" TargetMode="External"/><Relationship Id="rId5" Type="http://schemas.openxmlformats.org/officeDocument/2006/relationships/hyperlink" Target="https://utas.adm.u-tokyo.ac.jp/" TargetMode="External"/><Relationship Id="rId4" Type="http://schemas.openxmlformats.org/officeDocument/2006/relationships/hyperlink" Target="https://univtokyo.sharepoint.com/sites/utokyoportal/wiki/d/Personal_information_and_ID_card.aspx"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utol.ecc.u-tokyo.ac.jp/" TargetMode="External"/><Relationship Id="rId13" Type="http://schemas.openxmlformats.org/officeDocument/2006/relationships/hyperlink" Target="https://acm.wifi.adm.u-tokyo.ac.jp/secure/user_applies/index/1/" TargetMode="External"/><Relationship Id="rId18" Type="http://schemas.openxmlformats.org/officeDocument/2006/relationships/hyperlink" Target="https://utelecon.adm.u-tokyo.ac.jp/google/" TargetMode="External"/><Relationship Id="rId3" Type="http://schemas.openxmlformats.org/officeDocument/2006/relationships/hyperlink" Target="https://utacm.adm.u-tokyo.ac.jp/webmtn/LoginServlet" TargetMode="External"/><Relationship Id="rId7" Type="http://schemas.openxmlformats.org/officeDocument/2006/relationships/hyperlink" Target="https://u-tokyo-ac-jp.zoom.us/profile" TargetMode="External"/><Relationship Id="rId12" Type="http://schemas.openxmlformats.org/officeDocument/2006/relationships/hyperlink" Target="https://utelecon.adm.u-tokyo.ac.jp/utokyo_wifi/" TargetMode="External"/><Relationship Id="rId17" Type="http://schemas.openxmlformats.org/officeDocument/2006/relationships/hyperlink" Target="https://utelecon.adm.u-tokyo.ac.jp/slack/" TargetMode="External"/><Relationship Id="rId2" Type="http://schemas.openxmlformats.org/officeDocument/2006/relationships/image" Target="../media/image1.png"/><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enterprise.slack.com/" TargetMode="External"/><Relationship Id="rId11" Type="http://schemas.openxmlformats.org/officeDocument/2006/relationships/image" Target="../media/image5.png"/><Relationship Id="rId5" Type="http://schemas.openxmlformats.org/officeDocument/2006/relationships/hyperlink" Target="https://mail.google.com/a/g.ecc.u-tokyo.ac.jp" TargetMode="External"/><Relationship Id="rId15" Type="http://schemas.openxmlformats.org/officeDocument/2006/relationships/hyperlink" Target="https://utelecon.adm.u-tokyo.ac.jp/utol/" TargetMode="External"/><Relationship Id="rId10" Type="http://schemas.openxmlformats.org/officeDocument/2006/relationships/hyperlink" Target="https://utas.adm.u-tokyo.ac.jp/" TargetMode="External"/><Relationship Id="rId19" Type="http://schemas.openxmlformats.org/officeDocument/2006/relationships/hyperlink" Target="https://utelecon.adm.u-tokyo.ac.jp/microsoft/" TargetMode="External"/><Relationship Id="rId4" Type="http://schemas.openxmlformats.org/officeDocument/2006/relationships/hyperlink" Target="https://www.microsoft365.com/" TargetMode="External"/><Relationship Id="rId9" Type="http://schemas.openxmlformats.org/officeDocument/2006/relationships/image" Target="../media/image4.png"/><Relationship Id="rId14" Type="http://schemas.openxmlformats.org/officeDocument/2006/relationships/hyperlink" Target="https://utelecon.adm.u-tokyo.ac.jp/uta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utelecon.adm.u-tokyo.ac.jp/utas" TargetMode="External"/><Relationship Id="rId18" Type="http://schemas.openxmlformats.org/officeDocument/2006/relationships/hyperlink" Target="https://utelecon.adm.u-tokyo.ac.jp/google/" TargetMode="External"/><Relationship Id="rId3" Type="http://schemas.openxmlformats.org/officeDocument/2006/relationships/hyperlink" Target="https://www.microsoft365.com/" TargetMode="External"/><Relationship Id="rId7" Type="http://schemas.openxmlformats.org/officeDocument/2006/relationships/hyperlink" Target="https://utol.ecc.u-tokyo.ac.jp/" TargetMode="External"/><Relationship Id="rId12" Type="http://schemas.openxmlformats.org/officeDocument/2006/relationships/hyperlink" Target="https://acm.wifi.adm.u-tokyo.ac.jp/secure/user_applies/index/1/" TargetMode="External"/><Relationship Id="rId17" Type="http://schemas.openxmlformats.org/officeDocument/2006/relationships/hyperlink" Target="https://utelecon.adm.u-tokyo.ac.jp/slack/" TargetMode="External"/><Relationship Id="rId2" Type="http://schemas.openxmlformats.org/officeDocument/2006/relationships/hyperlink" Target="https://utacm.adm.u-tokyo.ac.jp/webmtn/LoginServlet" TargetMode="External"/><Relationship Id="rId16" Type="http://schemas.openxmlformats.org/officeDocument/2006/relationships/hyperlink" Target="https://utelecon.adm.u-tokyo.ac.jp/zoom/signin/" TargetMode="External"/><Relationship Id="rId20" Type="http://schemas.openxmlformats.org/officeDocument/2006/relationships/hyperlink" Target="https://utelecon.adm.u-tokyo.ac.jp/utokyo_account/" TargetMode="External"/><Relationship Id="rId1" Type="http://schemas.openxmlformats.org/officeDocument/2006/relationships/slideLayout" Target="../slideLayouts/slideLayout2.xml"/><Relationship Id="rId6" Type="http://schemas.openxmlformats.org/officeDocument/2006/relationships/hyperlink" Target="https://u-tokyo-ac-jp.zoom.us/profile" TargetMode="External"/><Relationship Id="rId11" Type="http://schemas.openxmlformats.org/officeDocument/2006/relationships/hyperlink" Target="https://utelecon.adm.u-tokyo.ac.jp/utokyo_wifi/" TargetMode="External"/><Relationship Id="rId5" Type="http://schemas.openxmlformats.org/officeDocument/2006/relationships/hyperlink" Target="https://utokyo.enterprise.slack.com/" TargetMode="External"/><Relationship Id="rId15" Type="http://schemas.openxmlformats.org/officeDocument/2006/relationships/hyperlink" Target="https://utelecon.adm.u-tokyo.ac.jp/utol/" TargetMode="External"/><Relationship Id="rId10" Type="http://schemas.openxmlformats.org/officeDocument/2006/relationships/image" Target="../media/image5.png"/><Relationship Id="rId19" Type="http://schemas.openxmlformats.org/officeDocument/2006/relationships/hyperlink" Target="https://utelecon.adm.u-tokyo.ac.jp/microsoft/" TargetMode="External"/><Relationship Id="rId4" Type="http://schemas.openxmlformats.org/officeDocument/2006/relationships/hyperlink" Target="https://mail.google.com/a/g.ecc.u-tokyo.ac.jp" TargetMode="External"/><Relationship Id="rId9" Type="http://schemas.openxmlformats.org/officeDocument/2006/relationships/hyperlink" Target="https://utas.adm.u-tokyo.ac.jp/" TargetMode="Externa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83956" y="2089150"/>
            <a:ext cx="10369893" cy="1512888"/>
          </a:xfrm>
        </p:spPr>
        <p:txBody>
          <a:bodyPr>
            <a:noAutofit/>
          </a:bodyPr>
          <a:lstStyle/>
          <a:p>
            <a:pPr algn="l"/>
            <a:r>
              <a:rPr lang="ja-JP" altLang="en-US" dirty="0"/>
              <a:t>東京大学</a:t>
            </a:r>
            <a:r>
              <a:rPr kumimoji="1" lang="ja-JP" altLang="en-US" dirty="0"/>
              <a:t>の</a:t>
            </a:r>
            <a:r>
              <a:rPr kumimoji="1" lang="en-US" altLang="ja-JP" dirty="0"/>
              <a:t>IT</a:t>
            </a:r>
            <a:r>
              <a:rPr kumimoji="1" lang="ja-JP" altLang="en-US" dirty="0"/>
              <a:t>システム</a:t>
            </a:r>
            <a:br>
              <a:rPr kumimoji="1" lang="en-US" altLang="ja-JP" dirty="0"/>
            </a:br>
            <a:r>
              <a:rPr kumimoji="1" lang="ja-JP" altLang="en-US" dirty="0"/>
              <a:t>アップデート＆セキュリティ</a:t>
            </a:r>
          </a:p>
        </p:txBody>
      </p:sp>
      <p:sp>
        <p:nvSpPr>
          <p:cNvPr id="3" name="サブタイトル 2"/>
          <p:cNvSpPr>
            <a:spLocks noGrp="1"/>
          </p:cNvSpPr>
          <p:nvPr>
            <p:ph type="subTitle" idx="1"/>
          </p:nvPr>
        </p:nvSpPr>
        <p:spPr/>
        <p:txBody>
          <a:bodyPr>
            <a:normAutofit/>
          </a:bodyPr>
          <a:lstStyle/>
          <a:p>
            <a:pPr algn="l"/>
            <a:r>
              <a:rPr kumimoji="1" lang="ja-JP" altLang="en-US"/>
              <a:t>情報基盤センター長 田浦健次朗</a:t>
            </a:r>
            <a:endParaRPr kumimoji="1" lang="en-US" altLang="ja-JP"/>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148D3-F964-7488-AC22-2A41AF097827}"/>
              </a:ext>
            </a:extLst>
          </p:cNvPr>
          <p:cNvSpPr>
            <a:spLocks noGrp="1"/>
          </p:cNvSpPr>
          <p:nvPr>
            <p:ph type="title"/>
          </p:nvPr>
        </p:nvSpPr>
        <p:spPr/>
        <p:txBody>
          <a:bodyPr/>
          <a:lstStyle/>
          <a:p>
            <a:r>
              <a:rPr kumimoji="1" lang="ja-JP" altLang="en-US" dirty="0"/>
              <a:t>通称・略称</a:t>
            </a:r>
          </a:p>
        </p:txBody>
      </p:sp>
      <p:sp>
        <p:nvSpPr>
          <p:cNvPr id="3" name="コンテンツ プレースホルダー 2">
            <a:extLst>
              <a:ext uri="{FF2B5EF4-FFF2-40B4-BE49-F238E27FC236}">
                <a16:creationId xmlns:a16="http://schemas.microsoft.com/office/drawing/2014/main" id="{CD9DE7C0-39D1-ABE7-5363-DE4E7964A89A}"/>
              </a:ext>
            </a:extLst>
          </p:cNvPr>
          <p:cNvSpPr>
            <a:spLocks noGrp="1"/>
          </p:cNvSpPr>
          <p:nvPr>
            <p:ph idx="1"/>
          </p:nvPr>
        </p:nvSpPr>
        <p:spPr/>
        <p:txBody>
          <a:bodyPr/>
          <a:lstStyle/>
          <a:p>
            <a:r>
              <a:rPr kumimoji="1" lang="en-US" altLang="ja-JP" dirty="0" err="1"/>
              <a:t>UToko</a:t>
            </a:r>
            <a:r>
              <a:rPr kumimoji="1" lang="en-US" altLang="ja-JP" dirty="0"/>
              <a:t> Account</a:t>
            </a:r>
            <a:r>
              <a:rPr kumimoji="1" lang="ja-JP" altLang="en-US" dirty="0"/>
              <a:t>が長すぎて言いにくいので</a:t>
            </a:r>
            <a:r>
              <a:rPr kumimoji="1" lang="en-US" altLang="ja-JP" dirty="0"/>
              <a:t>...</a:t>
            </a:r>
          </a:p>
          <a:p>
            <a:pPr lvl="1"/>
            <a:r>
              <a:rPr lang="en-US" altLang="ja-JP" dirty="0" err="1">
                <a:solidFill>
                  <a:srgbClr val="0070C0"/>
                </a:solidFill>
              </a:rPr>
              <a:t>utac</a:t>
            </a:r>
            <a:r>
              <a:rPr lang="ja-JP" altLang="en-US" dirty="0">
                <a:solidFill>
                  <a:srgbClr val="0070C0"/>
                </a:solidFill>
              </a:rPr>
              <a:t>（ユータック）</a:t>
            </a:r>
            <a:endParaRPr lang="en-US" altLang="ja-JP" dirty="0">
              <a:solidFill>
                <a:srgbClr val="0070C0"/>
              </a:solidFill>
            </a:endParaRPr>
          </a:p>
          <a:p>
            <a:r>
              <a:rPr kumimoji="1" lang="ja-JP" altLang="en-US" dirty="0"/>
              <a:t>「あなたの</a:t>
            </a:r>
            <a:r>
              <a:rPr kumimoji="1" lang="en-US" altLang="ja-JP" dirty="0"/>
              <a:t>UTokyo Account</a:t>
            </a:r>
            <a:r>
              <a:rPr kumimoji="1" lang="ja-JP" altLang="en-US" dirty="0"/>
              <a:t>を教えてください</a:t>
            </a:r>
            <a:r>
              <a:rPr lang="ja-JP" altLang="en-US" dirty="0"/>
              <a:t>」</a:t>
            </a:r>
            <a:endParaRPr lang="en-US" altLang="ja-JP" dirty="0"/>
          </a:p>
          <a:p>
            <a:pPr lvl="1"/>
            <a:r>
              <a:rPr kumimoji="1" lang="ja-JP" altLang="en-US" dirty="0"/>
              <a:t>あなたの</a:t>
            </a:r>
            <a:r>
              <a:rPr kumimoji="1" lang="en-US" altLang="ja-JP" dirty="0">
                <a:solidFill>
                  <a:srgbClr val="0070C0"/>
                </a:solidFill>
              </a:rPr>
              <a:t>10</a:t>
            </a:r>
            <a:r>
              <a:rPr kumimoji="1" lang="ja-JP" altLang="en-US" dirty="0">
                <a:solidFill>
                  <a:srgbClr val="0070C0"/>
                </a:solidFill>
              </a:rPr>
              <a:t>桁</a:t>
            </a:r>
            <a:r>
              <a:rPr lang="ja-JP" altLang="en-US" dirty="0">
                <a:solidFill>
                  <a:srgbClr val="0070C0"/>
                </a:solidFill>
              </a:rPr>
              <a:t>（じゅっけた）</a:t>
            </a:r>
            <a:r>
              <a:rPr kumimoji="1" lang="ja-JP" altLang="en-US" dirty="0"/>
              <a:t>を教えてください</a:t>
            </a:r>
            <a:endParaRPr kumimoji="1" lang="en-US" altLang="ja-JP" dirty="0"/>
          </a:p>
        </p:txBody>
      </p:sp>
      <p:sp>
        <p:nvSpPr>
          <p:cNvPr id="4" name="日付プレースホルダー 3">
            <a:extLst>
              <a:ext uri="{FF2B5EF4-FFF2-40B4-BE49-F238E27FC236}">
                <a16:creationId xmlns:a16="http://schemas.microsoft.com/office/drawing/2014/main" id="{F5BF8BAF-4F8C-F484-A63D-E9E97EC0C82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FC2D11-811D-C487-E400-AD673C88963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037256F-FE9A-DBEC-0FE8-8D01D79364A3}"/>
              </a:ext>
            </a:extLst>
          </p:cNvPr>
          <p:cNvSpPr>
            <a:spLocks noGrp="1"/>
          </p:cNvSpPr>
          <p:nvPr>
            <p:ph type="sldNum" sz="quarter" idx="12"/>
          </p:nvPr>
        </p:nvSpPr>
        <p:spPr/>
        <p:txBody>
          <a:bodyPr/>
          <a:lstStyle/>
          <a:p>
            <a:fld id="{55E32C41-2E12-F042-B05A-CBC2BA75F68F}" type="slidenum">
              <a:rPr kumimoji="1" lang="ja-JP" altLang="en-US" smtClean="0"/>
              <a:t>10</a:t>
            </a:fld>
            <a:endParaRPr kumimoji="1" lang="ja-JP" altLang="en-US"/>
          </a:p>
        </p:txBody>
      </p:sp>
    </p:spTree>
    <p:extLst>
      <p:ext uri="{BB962C8B-B14F-4D97-AF65-F5344CB8AC3E}">
        <p14:creationId xmlns:p14="http://schemas.microsoft.com/office/powerpoint/2010/main" val="57148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785848"/>
            <a:ext cx="75057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078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1828800"/>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4378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01C94-6F8F-CCAD-DAC4-5754769D8361}"/>
              </a:ext>
            </a:extLst>
          </p:cNvPr>
          <p:cNvSpPr>
            <a:spLocks noGrp="1"/>
          </p:cNvSpPr>
          <p:nvPr>
            <p:ph type="title"/>
          </p:nvPr>
        </p:nvSpPr>
        <p:spPr/>
        <p:txBody>
          <a:bodyPr/>
          <a:lstStyle/>
          <a:p>
            <a:r>
              <a:rPr lang="ja-JP" altLang="en-US" dirty="0"/>
              <a:t>新学習管理システム（</a:t>
            </a:r>
            <a:r>
              <a:rPr lang="en-US" altLang="ja-JP" dirty="0"/>
              <a:t>LMS</a:t>
            </a:r>
            <a:r>
              <a:rPr lang="ja-JP" altLang="en-US" dirty="0"/>
              <a:t>）更新</a:t>
            </a:r>
            <a:endParaRPr kumimoji="1" lang="ja-JP" altLang="en-US" dirty="0"/>
          </a:p>
        </p:txBody>
      </p:sp>
      <p:sp>
        <p:nvSpPr>
          <p:cNvPr id="4" name="日付プレースホルダー 3">
            <a:extLst>
              <a:ext uri="{FF2B5EF4-FFF2-40B4-BE49-F238E27FC236}">
                <a16:creationId xmlns:a16="http://schemas.microsoft.com/office/drawing/2014/main" id="{C3D4804A-FDC7-7AE0-B402-B579772A8A9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996B1A9-146B-3769-3AE4-9F252D961DA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4D4E658-5AD6-9510-E5D7-3715BC40343B}"/>
              </a:ext>
            </a:extLst>
          </p:cNvPr>
          <p:cNvSpPr>
            <a:spLocks noGrp="1"/>
          </p:cNvSpPr>
          <p:nvPr>
            <p:ph type="sldNum" sz="quarter" idx="12"/>
          </p:nvPr>
        </p:nvSpPr>
        <p:spPr/>
        <p:txBody>
          <a:bodyPr/>
          <a:lstStyle/>
          <a:p>
            <a:fld id="{55E32C41-2E12-F042-B05A-CBC2BA75F68F}" type="slidenum">
              <a:rPr kumimoji="1" lang="ja-JP" altLang="en-US" smtClean="0"/>
              <a:t>13</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C28780D-3EB8-E860-0CAE-D482F7ACF4C9}"/>
              </a:ext>
            </a:extLst>
          </p:cNvPr>
          <p:cNvPicPr>
            <a:picLocks noChangeAspect="1"/>
          </p:cNvPicPr>
          <p:nvPr/>
        </p:nvPicPr>
        <p:blipFill>
          <a:blip r:embed="rId2"/>
          <a:stretch>
            <a:fillRect/>
          </a:stretch>
        </p:blipFill>
        <p:spPr>
          <a:xfrm>
            <a:off x="6405520" y="2045432"/>
            <a:ext cx="5700368" cy="4020322"/>
          </a:xfrm>
          <a:prstGeom prst="rect">
            <a:avLst/>
          </a:prstGeom>
        </p:spPr>
      </p:pic>
      <p:sp>
        <p:nvSpPr>
          <p:cNvPr id="3" name="コンテンツ プレースホルダー 2">
            <a:extLst>
              <a:ext uri="{FF2B5EF4-FFF2-40B4-BE49-F238E27FC236}">
                <a16:creationId xmlns:a16="http://schemas.microsoft.com/office/drawing/2014/main" id="{15AB2D73-3127-4CA9-40EC-25F03C9765B9}"/>
              </a:ext>
            </a:extLst>
          </p:cNvPr>
          <p:cNvSpPr>
            <a:spLocks noGrp="1"/>
          </p:cNvSpPr>
          <p:nvPr>
            <p:ph idx="1"/>
          </p:nvPr>
        </p:nvSpPr>
        <p:spPr>
          <a:xfrm>
            <a:off x="314325" y="1825625"/>
            <a:ext cx="7467600" cy="4351338"/>
          </a:xfrm>
        </p:spPr>
        <p:txBody>
          <a:bodyPr/>
          <a:lstStyle/>
          <a:p>
            <a:r>
              <a:rPr kumimoji="1" lang="en-US" altLang="ja-JP" dirty="0"/>
              <a:t>ITC-LMS </a:t>
            </a:r>
            <a:r>
              <a:rPr kumimoji="1" lang="en-US" altLang="ja-JP" dirty="0">
                <a:sym typeface="Symbol" panose="05050102010706020507" pitchFamily="18" charset="2"/>
              </a:rPr>
              <a:t></a:t>
            </a:r>
            <a:r>
              <a:rPr lang="ja-JP" altLang="en-US" dirty="0">
                <a:sym typeface="Symbol" panose="05050102010706020507" pitchFamily="18" charset="2"/>
              </a:rPr>
              <a:t> </a:t>
            </a:r>
            <a:r>
              <a:rPr kumimoji="1" lang="en-US" altLang="ja-JP" dirty="0"/>
              <a:t>UTokyo LMS (UTOL) </a:t>
            </a:r>
            <a:r>
              <a:rPr kumimoji="1" lang="ja-JP" altLang="en-US" dirty="0"/>
              <a:t>へ</a:t>
            </a:r>
            <a:endParaRPr kumimoji="1" lang="en-US" altLang="ja-JP" dirty="0"/>
          </a:p>
          <a:p>
            <a:r>
              <a:rPr lang="ja-JP" altLang="en-US" dirty="0"/>
              <a:t>見た目、機能的な変更は少な目</a:t>
            </a:r>
            <a:r>
              <a:rPr lang="en-US" altLang="ja-JP" dirty="0"/>
              <a:t>?</a:t>
            </a:r>
          </a:p>
          <a:p>
            <a:r>
              <a:rPr kumimoji="1" lang="ja-JP" altLang="en-US" dirty="0"/>
              <a:t>詳細は</a:t>
            </a:r>
            <a:endParaRPr kumimoji="1" lang="en-US" altLang="ja-JP" dirty="0"/>
          </a:p>
          <a:p>
            <a:pPr lvl="1"/>
            <a:r>
              <a:rPr lang="en-US" altLang="ja-JP" dirty="0"/>
              <a:t>2024/03/11 </a:t>
            </a:r>
            <a:r>
              <a:rPr lang="ja-JP" altLang="en-US" dirty="0">
                <a:hlinkClick r:id="rId3"/>
              </a:rPr>
              <a:t>東京大学で初めて授業をする先生のための</a:t>
            </a:r>
            <a:r>
              <a:rPr lang="en-US" altLang="ja-JP" dirty="0">
                <a:hlinkClick r:id="rId3"/>
              </a:rPr>
              <a:t>IT</a:t>
            </a:r>
            <a:r>
              <a:rPr lang="ja-JP" altLang="en-US" dirty="0">
                <a:hlinkClick r:id="rId3"/>
              </a:rPr>
              <a:t>ツール説明会</a:t>
            </a:r>
            <a:endParaRPr lang="en-US" altLang="ja-JP" dirty="0"/>
          </a:p>
          <a:p>
            <a:pPr lvl="1"/>
            <a:r>
              <a:rPr lang="en-US" altLang="ja-JP" dirty="0"/>
              <a:t>2024/03/19 </a:t>
            </a:r>
            <a:r>
              <a:rPr lang="en-US" altLang="ja-JP" dirty="0">
                <a:hlinkClick r:id="rId4"/>
              </a:rPr>
              <a:t>UTOL</a:t>
            </a:r>
            <a:r>
              <a:rPr lang="ja-JP" altLang="en-US" dirty="0">
                <a:hlinkClick r:id="rId4"/>
              </a:rPr>
              <a:t>利用説明会</a:t>
            </a:r>
            <a:endParaRPr kumimoji="1" lang="ja-JP" altLang="en-US" dirty="0"/>
          </a:p>
        </p:txBody>
      </p:sp>
    </p:spTree>
    <p:extLst>
      <p:ext uri="{BB962C8B-B14F-4D97-AF65-F5344CB8AC3E}">
        <p14:creationId xmlns:p14="http://schemas.microsoft.com/office/powerpoint/2010/main" val="116602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14</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2428875"/>
            <a:ext cx="11315699"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756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00B1A-9F73-623E-3840-4557E4CE9531}"/>
              </a:ext>
            </a:extLst>
          </p:cNvPr>
          <p:cNvSpPr>
            <a:spLocks noGrp="1"/>
          </p:cNvSpPr>
          <p:nvPr>
            <p:ph type="title"/>
          </p:nvPr>
        </p:nvSpPr>
        <p:spPr>
          <a:xfrm>
            <a:off x="838200" y="365125"/>
            <a:ext cx="10726882" cy="1325563"/>
          </a:xfrm>
        </p:spPr>
        <p:txBody>
          <a:bodyPr/>
          <a:lstStyle/>
          <a:p>
            <a:r>
              <a:rPr kumimoji="1" lang="en-US" altLang="ja-JP" dirty="0" err="1"/>
              <a:t>utac</a:t>
            </a:r>
            <a:r>
              <a:rPr kumimoji="1" lang="ja-JP" altLang="en-US" dirty="0"/>
              <a:t>サインインの流れ微小変化</a:t>
            </a:r>
          </a:p>
        </p:txBody>
      </p:sp>
      <p:sp>
        <p:nvSpPr>
          <p:cNvPr id="3" name="コンテンツ プレースホルダー 2">
            <a:extLst>
              <a:ext uri="{FF2B5EF4-FFF2-40B4-BE49-F238E27FC236}">
                <a16:creationId xmlns:a16="http://schemas.microsoft.com/office/drawing/2014/main" id="{2133ACD3-4F27-3D4C-1019-1367C42DBADB}"/>
              </a:ext>
            </a:extLst>
          </p:cNvPr>
          <p:cNvSpPr>
            <a:spLocks noGrp="1"/>
          </p:cNvSpPr>
          <p:nvPr>
            <p:ph idx="1"/>
          </p:nvPr>
        </p:nvSpPr>
        <p:spPr>
          <a:xfrm>
            <a:off x="659876" y="1825625"/>
            <a:ext cx="10454326" cy="4351338"/>
          </a:xfrm>
        </p:spPr>
        <p:txBody>
          <a:bodyPr/>
          <a:lstStyle/>
          <a:p>
            <a:r>
              <a:rPr kumimoji="1" lang="ja-JP" altLang="en-US" dirty="0"/>
              <a:t>例として</a:t>
            </a:r>
            <a:r>
              <a:rPr kumimoji="1" lang="en-US" altLang="ja-JP" dirty="0">
                <a:hlinkClick r:id="rId2"/>
              </a:rPr>
              <a:t>UTOL</a:t>
            </a:r>
            <a:r>
              <a:rPr kumimoji="1" lang="ja-JP" altLang="en-US" dirty="0"/>
              <a:t>にサインインしてみます</a:t>
            </a:r>
          </a:p>
          <a:p>
            <a:r>
              <a:rPr lang="ja-JP" altLang="en-US" dirty="0"/>
              <a:t>出てきた画面に対応できればことさら何かを覚える必要はありません</a:t>
            </a:r>
            <a:endParaRPr kumimoji="1" lang="en-US" altLang="ja-JP" dirty="0"/>
          </a:p>
        </p:txBody>
      </p:sp>
      <p:sp>
        <p:nvSpPr>
          <p:cNvPr id="4" name="日付プレースホルダー 3">
            <a:extLst>
              <a:ext uri="{FF2B5EF4-FFF2-40B4-BE49-F238E27FC236}">
                <a16:creationId xmlns:a16="http://schemas.microsoft.com/office/drawing/2014/main" id="{FE6940BF-CC8E-0BE3-B70B-35AA701CE3C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B40CB152-91A5-2599-1C55-5872F57AEEB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280B3FA6-20F2-DA3F-D587-A2CC0AA5BC6C}"/>
              </a:ext>
            </a:extLst>
          </p:cNvPr>
          <p:cNvSpPr>
            <a:spLocks noGrp="1"/>
          </p:cNvSpPr>
          <p:nvPr>
            <p:ph type="sldNum" sz="quarter" idx="12"/>
          </p:nvPr>
        </p:nvSpPr>
        <p:spPr/>
        <p:txBody>
          <a:bodyPr/>
          <a:lstStyle/>
          <a:p>
            <a:fld id="{55E32C41-2E12-F042-B05A-CBC2BA75F68F}" type="slidenum">
              <a:rPr kumimoji="1" lang="ja-JP" altLang="en-US" smtClean="0"/>
              <a:t>15</a:t>
            </a:fld>
            <a:endParaRPr kumimoji="1" lang="ja-JP" altLang="en-US"/>
          </a:p>
        </p:txBody>
      </p:sp>
    </p:spTree>
    <p:extLst>
      <p:ext uri="{BB962C8B-B14F-4D97-AF65-F5344CB8AC3E}">
        <p14:creationId xmlns:p14="http://schemas.microsoft.com/office/powerpoint/2010/main" val="40457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DDE9-4A3A-68CC-6D8B-AAE1011BBE7F}"/>
              </a:ext>
            </a:extLst>
          </p:cNvPr>
          <p:cNvSpPr>
            <a:spLocks noGrp="1"/>
          </p:cNvSpPr>
          <p:nvPr>
            <p:ph type="title"/>
          </p:nvPr>
        </p:nvSpPr>
        <p:spPr/>
        <p:txBody>
          <a:bodyPr/>
          <a:lstStyle/>
          <a:p>
            <a:r>
              <a:rPr kumimoji="1" lang="en-US" altLang="ja-JP" dirty="0"/>
              <a:t>UTOL</a:t>
            </a:r>
            <a:r>
              <a:rPr kumimoji="1" lang="ja-JP" altLang="en-US" dirty="0"/>
              <a:t>にサインイン</a:t>
            </a:r>
          </a:p>
        </p:txBody>
      </p:sp>
      <p:sp>
        <p:nvSpPr>
          <p:cNvPr id="4" name="日付プレースホルダー 3">
            <a:extLst>
              <a:ext uri="{FF2B5EF4-FFF2-40B4-BE49-F238E27FC236}">
                <a16:creationId xmlns:a16="http://schemas.microsoft.com/office/drawing/2014/main" id="{B824D2D7-E2E8-5656-93B6-DD7720AFED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30D368B-B188-F012-56BC-9A5D3A057141}"/>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FE33B84-AAB8-7B18-38C7-026F1DEB6399}"/>
              </a:ext>
            </a:extLst>
          </p:cNvPr>
          <p:cNvSpPr>
            <a:spLocks noGrp="1"/>
          </p:cNvSpPr>
          <p:nvPr>
            <p:ph type="sldNum" sz="quarter" idx="12"/>
          </p:nvPr>
        </p:nvSpPr>
        <p:spPr/>
        <p:txBody>
          <a:bodyPr/>
          <a:lstStyle/>
          <a:p>
            <a:fld id="{55E32C41-2E12-F042-B05A-CBC2BA75F68F}" type="slidenum">
              <a:rPr kumimoji="1" lang="ja-JP" altLang="en-US" smtClean="0"/>
              <a:t>16</a:t>
            </a:fld>
            <a:endParaRPr kumimoji="1" lang="ja-JP" altLang="en-US"/>
          </a:p>
        </p:txBody>
      </p:sp>
      <p:pic>
        <p:nvPicPr>
          <p:cNvPr id="9" name="utol-sign-in">
            <a:hlinkClick r:id="" action="ppaction://media"/>
            <a:extLst>
              <a:ext uri="{FF2B5EF4-FFF2-40B4-BE49-F238E27FC236}">
                <a16:creationId xmlns:a16="http://schemas.microsoft.com/office/drawing/2014/main" id="{673DFEBA-D6E1-1FD1-9DFC-7530B1F529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7824" y="1238185"/>
            <a:ext cx="7641436" cy="5051900"/>
          </a:xfrm>
        </p:spPr>
      </p:pic>
      <p:sp>
        <p:nvSpPr>
          <p:cNvPr id="11" name="テキスト ボックス 10">
            <a:extLst>
              <a:ext uri="{FF2B5EF4-FFF2-40B4-BE49-F238E27FC236}">
                <a16:creationId xmlns:a16="http://schemas.microsoft.com/office/drawing/2014/main" id="{434E46A9-43CD-187C-BD92-0BF3BE2523DE}"/>
              </a:ext>
            </a:extLst>
          </p:cNvPr>
          <p:cNvSpPr txBox="1"/>
          <p:nvPr/>
        </p:nvSpPr>
        <p:spPr>
          <a:xfrm>
            <a:off x="1110637" y="5920753"/>
            <a:ext cx="3275815" cy="369332"/>
          </a:xfrm>
          <a:prstGeom prst="rect">
            <a:avLst/>
          </a:prstGeom>
          <a:noFill/>
        </p:spPr>
        <p:txBody>
          <a:bodyPr wrap="square">
            <a:spAutoFit/>
          </a:bodyPr>
          <a:lstStyle/>
          <a:p>
            <a:r>
              <a:rPr lang="ja-JP" altLang="en-US" dirty="0">
                <a:hlinkClick r:id="rId5"/>
              </a:rPr>
              <a:t>https://youtu.be/AImZ3TT3bWs</a:t>
            </a:r>
            <a:endParaRPr lang="en-US" altLang="ja-JP" dirty="0"/>
          </a:p>
        </p:txBody>
      </p:sp>
    </p:spTree>
    <p:extLst>
      <p:ext uri="{BB962C8B-B14F-4D97-AF65-F5344CB8AC3E}">
        <p14:creationId xmlns:p14="http://schemas.microsoft.com/office/powerpoint/2010/main" val="23068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これが</a:t>
            </a:r>
            <a:r>
              <a:rPr lang="en-US" altLang="ja-JP" dirty="0" err="1"/>
              <a:t>utac</a:t>
            </a:r>
            <a:r>
              <a:rPr kumimoji="1" lang="ja-JP" altLang="en-US" dirty="0"/>
              <a:t>サインインの共通パターン</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17</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14770"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3938216" y="1725601"/>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3" name="テキスト プレースホルダー 2">
            <a:extLst>
              <a:ext uri="{FF2B5EF4-FFF2-40B4-BE49-F238E27FC236}">
                <a16:creationId xmlns:a16="http://schemas.microsoft.com/office/drawing/2014/main" id="{B037546F-9EC1-5F63-78E1-69D2AAA49E72}"/>
              </a:ext>
            </a:extLst>
          </p:cNvPr>
          <p:cNvSpPr>
            <a:spLocks noGrp="1"/>
          </p:cNvSpPr>
          <p:nvPr>
            <p:ph type="body" idx="4294967295"/>
          </p:nvPr>
        </p:nvSpPr>
        <p:spPr>
          <a:xfrm>
            <a:off x="72735" y="4349622"/>
            <a:ext cx="7404389" cy="1779105"/>
          </a:xfrm>
        </p:spPr>
        <p:txBody>
          <a:bodyPr>
            <a:normAutofit/>
          </a:bodyPr>
          <a:lstStyle/>
          <a:p>
            <a:r>
              <a:rPr kumimoji="1" lang="ja-JP" altLang="en-US" dirty="0">
                <a:solidFill>
                  <a:srgbClr val="0070C0"/>
                </a:solidFill>
              </a:rPr>
              <a:t>一度サインインした後はしばらく入力不要</a:t>
            </a:r>
            <a:endParaRPr kumimoji="1" lang="en-US" altLang="ja-JP" dirty="0">
              <a:solidFill>
                <a:srgbClr val="0070C0"/>
              </a:solidFill>
            </a:endParaRPr>
          </a:p>
          <a:p>
            <a:r>
              <a:rPr lang="ja-JP" altLang="en-US" dirty="0">
                <a:solidFill>
                  <a:srgbClr val="0070C0"/>
                </a:solidFill>
              </a:rPr>
              <a:t>他のアプリでも不要（</a:t>
            </a:r>
            <a:r>
              <a:rPr lang="en-US" altLang="ja-JP" dirty="0">
                <a:solidFill>
                  <a:srgbClr val="0070C0"/>
                </a:solidFill>
              </a:rPr>
              <a:t>SSO</a:t>
            </a:r>
            <a:r>
              <a:rPr lang="ja-JP" altLang="en-US" dirty="0">
                <a:solidFill>
                  <a:srgbClr val="0070C0"/>
                </a:solidFill>
              </a:rPr>
              <a:t>の効能）</a:t>
            </a:r>
            <a:endParaRPr kumimoji="1" lang="ja-JP" altLang="en-US" dirty="0">
              <a:solidFill>
                <a:srgbClr val="0070C0"/>
              </a:solidFill>
            </a:endParaRPr>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85211"/>
            <a:ext cx="3023848"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34268"/>
            <a:ext cx="2561973" cy="646331"/>
          </a:xfrm>
          <a:prstGeom prst="rect">
            <a:avLst/>
          </a:prstGeom>
          <a:solidFill>
            <a:schemeClr val="accent3">
              <a:lumMod val="20000"/>
              <a:lumOff val="80000"/>
            </a:schemeClr>
          </a:solidFill>
          <a:ln>
            <a:solidFill>
              <a:schemeClr val="tx1"/>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Tree>
    <p:extLst>
      <p:ext uri="{BB962C8B-B14F-4D97-AF65-F5344CB8AC3E}">
        <p14:creationId xmlns:p14="http://schemas.microsoft.com/office/powerpoint/2010/main" val="16735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参考：昔との違い</a:t>
            </a:r>
            <a:endParaRPr kumimoji="1" lang="ja-JP" altLang="en-US" dirty="0"/>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18</a:t>
            </a:fld>
            <a:endParaRPr kumimoji="1" lang="ja-JP" altLang="en-US"/>
          </a:p>
        </p:txBody>
      </p:sp>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2"/>
          <a:stretch>
            <a:fillRect/>
          </a:stretch>
        </p:blipFill>
        <p:spPr>
          <a:xfrm>
            <a:off x="8334160" y="2116180"/>
            <a:ext cx="3054138" cy="2021353"/>
          </a:xfrm>
          <a:prstGeom prst="rect">
            <a:avLst/>
          </a:prstGeom>
        </p:spPr>
      </p:pic>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2899197"/>
            <a:ext cx="3023848"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395897"/>
            <a:ext cx="2561973" cy="646331"/>
          </a:xfrm>
          <a:prstGeom prst="rect">
            <a:avLst/>
          </a:prstGeom>
          <a:solidFill>
            <a:schemeClr val="accent3">
              <a:lumMod val="20000"/>
              <a:lumOff val="80000"/>
            </a:schemeClr>
          </a:solidFill>
          <a:ln>
            <a:solidFill>
              <a:schemeClr val="accent1">
                <a:shade val="15000"/>
              </a:schemeClr>
            </a:solidFill>
          </a:ln>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grpSp>
        <p:nvGrpSpPr>
          <p:cNvPr id="28" name="グループ化 27">
            <a:extLst>
              <a:ext uri="{FF2B5EF4-FFF2-40B4-BE49-F238E27FC236}">
                <a16:creationId xmlns:a16="http://schemas.microsoft.com/office/drawing/2014/main" id="{DA80378F-8B32-1823-6757-1586E35D4E88}"/>
              </a:ext>
            </a:extLst>
          </p:cNvPr>
          <p:cNvGrpSpPr/>
          <p:nvPr/>
        </p:nvGrpSpPr>
        <p:grpSpPr>
          <a:xfrm>
            <a:off x="3172795" y="1910080"/>
            <a:ext cx="5023656" cy="3030669"/>
            <a:chOff x="3185767" y="1828974"/>
            <a:chExt cx="5023656" cy="3030669"/>
          </a:xfrm>
        </p:grpSpPr>
        <p:sp>
          <p:nvSpPr>
            <p:cNvPr id="15" name="正方形/長方形 14">
              <a:extLst>
                <a:ext uri="{FF2B5EF4-FFF2-40B4-BE49-F238E27FC236}">
                  <a16:creationId xmlns:a16="http://schemas.microsoft.com/office/drawing/2014/main" id="{32F9026F-E703-0DE0-B3CD-7A9F2A5095CB}"/>
                </a:ext>
              </a:extLst>
            </p:cNvPr>
            <p:cNvSpPr/>
            <p:nvPr/>
          </p:nvSpPr>
          <p:spPr>
            <a:xfrm>
              <a:off x="3185767" y="1828974"/>
              <a:ext cx="5023656" cy="30306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4180251B-1BE1-1D3D-F6CA-EA523547B653}"/>
                </a:ext>
              </a:extLst>
            </p:cNvPr>
            <p:cNvSpPr/>
            <p:nvPr/>
          </p:nvSpPr>
          <p:spPr>
            <a:xfrm>
              <a:off x="3301169" y="2970864"/>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03A45F4-89B9-C413-68F7-10C23F848FF3}"/>
                </a:ext>
              </a:extLst>
            </p:cNvPr>
            <p:cNvSpPr/>
            <p:nvPr/>
          </p:nvSpPr>
          <p:spPr>
            <a:xfrm>
              <a:off x="7540838" y="2970863"/>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B2EB0A9E-A5E6-F472-50AC-E87DA79918DA}"/>
                </a:ext>
              </a:extLst>
            </p:cNvPr>
            <p:cNvPicPr>
              <a:picLocks noChangeAspect="1"/>
            </p:cNvPicPr>
            <p:nvPr/>
          </p:nvPicPr>
          <p:blipFill>
            <a:blip r:embed="rId3"/>
            <a:stretch>
              <a:fillRect/>
            </a:stretch>
          </p:blipFill>
          <p:spPr>
            <a:xfrm>
              <a:off x="3974013" y="2127861"/>
              <a:ext cx="3054138" cy="2021353"/>
            </a:xfrm>
            <a:prstGeom prst="rect">
              <a:avLst/>
            </a:prstGeom>
            <a:ln>
              <a:solidFill>
                <a:schemeClr val="tx1"/>
              </a:solidFill>
            </a:ln>
          </p:spPr>
        </p:pic>
      </p:grpSp>
      <p:pic>
        <p:nvPicPr>
          <p:cNvPr id="30" name="図 29" descr="グラフィカル ユーザー インターフェイス, Web サイト&#10;&#10;自動的に生成された説明">
            <a:extLst>
              <a:ext uri="{FF2B5EF4-FFF2-40B4-BE49-F238E27FC236}">
                <a16:creationId xmlns:a16="http://schemas.microsoft.com/office/drawing/2014/main" id="{75927F89-D8BD-823C-4DB7-D89E1E9A0BF6}"/>
              </a:ext>
            </a:extLst>
          </p:cNvPr>
          <p:cNvPicPr>
            <a:picLocks noChangeAspect="1"/>
          </p:cNvPicPr>
          <p:nvPr/>
        </p:nvPicPr>
        <p:blipFill>
          <a:blip r:embed="rId4"/>
          <a:stretch>
            <a:fillRect/>
          </a:stretch>
        </p:blipFill>
        <p:spPr>
          <a:xfrm>
            <a:off x="8567321" y="4708426"/>
            <a:ext cx="3054138" cy="2021353"/>
          </a:xfrm>
          <a:prstGeom prst="rect">
            <a:avLst/>
          </a:prstGeom>
          <a:ln>
            <a:solidFill>
              <a:schemeClr val="tx1"/>
            </a:solidFill>
          </a:ln>
        </p:spPr>
      </p:pic>
      <p:grpSp>
        <p:nvGrpSpPr>
          <p:cNvPr id="33" name="グループ化 32">
            <a:extLst>
              <a:ext uri="{FF2B5EF4-FFF2-40B4-BE49-F238E27FC236}">
                <a16:creationId xmlns:a16="http://schemas.microsoft.com/office/drawing/2014/main" id="{4C0BE8D8-C454-1DDE-C7A0-E28D509B5931}"/>
              </a:ext>
            </a:extLst>
          </p:cNvPr>
          <p:cNvGrpSpPr/>
          <p:nvPr/>
        </p:nvGrpSpPr>
        <p:grpSpPr>
          <a:xfrm>
            <a:off x="3180690" y="1344092"/>
            <a:ext cx="5023656" cy="3235758"/>
            <a:chOff x="3189942" y="1285018"/>
            <a:chExt cx="5023656" cy="3235758"/>
          </a:xfrm>
        </p:grpSpPr>
        <p:sp>
          <p:nvSpPr>
            <p:cNvPr id="46" name="正方形/長方形 45">
              <a:extLst>
                <a:ext uri="{FF2B5EF4-FFF2-40B4-BE49-F238E27FC236}">
                  <a16:creationId xmlns:a16="http://schemas.microsoft.com/office/drawing/2014/main" id="{47B985E8-5FA5-A653-57E0-A4B526239AF9}"/>
                </a:ext>
              </a:extLst>
            </p:cNvPr>
            <p:cNvSpPr/>
            <p:nvPr/>
          </p:nvSpPr>
          <p:spPr>
            <a:xfrm>
              <a:off x="3189942" y="1285018"/>
              <a:ext cx="5023656" cy="32357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EB2ED6B-7970-6953-9802-7DE3EB36ED02}"/>
                </a:ext>
              </a:extLst>
            </p:cNvPr>
            <p:cNvGrpSpPr/>
            <p:nvPr/>
          </p:nvGrpSpPr>
          <p:grpSpPr>
            <a:xfrm>
              <a:off x="3200935" y="1327853"/>
              <a:ext cx="5006883" cy="2393768"/>
              <a:chOff x="3210832" y="1743765"/>
              <a:chExt cx="5006883" cy="2393768"/>
            </a:xfrm>
          </p:grpSpPr>
          <p:grpSp>
            <p:nvGrpSpPr>
              <p:cNvPr id="42" name="グループ化 41">
                <a:extLst>
                  <a:ext uri="{FF2B5EF4-FFF2-40B4-BE49-F238E27FC236}">
                    <a16:creationId xmlns:a16="http://schemas.microsoft.com/office/drawing/2014/main" id="{20F57243-9FDA-B22B-4206-AE602121724B}"/>
                  </a:ext>
                </a:extLst>
              </p:cNvPr>
              <p:cNvGrpSpPr/>
              <p:nvPr/>
            </p:nvGrpSpPr>
            <p:grpSpPr>
              <a:xfrm>
                <a:off x="3210832" y="1743765"/>
                <a:ext cx="5006883" cy="2393768"/>
                <a:chOff x="3471843" y="1743766"/>
                <a:chExt cx="5006883" cy="2393768"/>
              </a:xfrm>
            </p:grpSpPr>
            <p:pic>
              <p:nvPicPr>
                <p:cNvPr id="38" name="図 37" descr="グラフィカル ユーザー インターフェイス&#10;&#10;自動的に生成された説明">
                  <a:extLst>
                    <a:ext uri="{FF2B5EF4-FFF2-40B4-BE49-F238E27FC236}">
                      <a16:creationId xmlns:a16="http://schemas.microsoft.com/office/drawing/2014/main" id="{A8653DCB-A35F-06B8-C29F-AB71C202B757}"/>
                    </a:ext>
                  </a:extLst>
                </p:cNvPr>
                <p:cNvPicPr>
                  <a:picLocks noChangeAspect="1"/>
                </p:cNvPicPr>
                <p:nvPr/>
              </p:nvPicPr>
              <p:blipFill>
                <a:blip r:embed="rId5"/>
                <a:stretch>
                  <a:fillRect/>
                </a:stretch>
              </p:blipFill>
              <p:spPr>
                <a:xfrm>
                  <a:off x="4249094" y="2116180"/>
                  <a:ext cx="3054140" cy="2021354"/>
                </a:xfrm>
                <a:prstGeom prst="rect">
                  <a:avLst/>
                </a:prstGeom>
              </p:spPr>
            </p:pic>
            <p:sp>
              <p:nvSpPr>
                <p:cNvPr id="36" name="テキスト ボックス 35">
                  <a:extLst>
                    <a:ext uri="{FF2B5EF4-FFF2-40B4-BE49-F238E27FC236}">
                      <a16:creationId xmlns:a16="http://schemas.microsoft.com/office/drawing/2014/main" id="{59795EB9-8946-53A0-D14C-DC22BDAF990B}"/>
                    </a:ext>
                  </a:extLst>
                </p:cNvPr>
                <p:cNvSpPr txBox="1"/>
                <p:nvPr/>
              </p:nvSpPr>
              <p:spPr>
                <a:xfrm>
                  <a:off x="3471843" y="1743766"/>
                  <a:ext cx="5006883" cy="369332"/>
                </a:xfrm>
                <a:prstGeom prst="rect">
                  <a:avLst/>
                </a:prstGeom>
                <a:noFill/>
              </p:spPr>
              <p:txBody>
                <a:bodyPr wrap="none" rtlCol="0">
                  <a:spAutoFit/>
                </a:bodyPr>
                <a:lstStyle/>
                <a:p>
                  <a:r>
                    <a:rPr kumimoji="1" lang="en-US" altLang="ja-JP" dirty="0">
                      <a:solidFill>
                        <a:srgbClr val="FF00FF"/>
                      </a:solidFill>
                    </a:rPr>
                    <a:t>10</a:t>
                  </a:r>
                  <a:r>
                    <a:rPr kumimoji="1" lang="ja-JP" altLang="en-US" dirty="0">
                      <a:solidFill>
                        <a:srgbClr val="FF00FF"/>
                      </a:solidFill>
                    </a:rPr>
                    <a:t>桁</a:t>
                  </a:r>
                  <a:r>
                    <a:rPr kumimoji="1" lang="en-US" altLang="ja-JP" dirty="0">
                      <a:solidFill>
                        <a:srgbClr val="FF00FF"/>
                      </a:solidFill>
                    </a:rPr>
                    <a:t>@utac </a:t>
                  </a:r>
                  <a:r>
                    <a:rPr kumimoji="1" lang="ja-JP" altLang="en-US" dirty="0">
                      <a:solidFill>
                        <a:srgbClr val="FF00FF"/>
                      </a:solidFill>
                    </a:rPr>
                    <a:t>を入れる画面に東大の影もなかった</a:t>
                  </a:r>
                </a:p>
              </p:txBody>
            </p:sp>
          </p:grpSp>
          <p:sp>
            <p:nvSpPr>
              <p:cNvPr id="43" name="矢印: 右 42">
                <a:extLst>
                  <a:ext uri="{FF2B5EF4-FFF2-40B4-BE49-F238E27FC236}">
                    <a16:creationId xmlns:a16="http://schemas.microsoft.com/office/drawing/2014/main" id="{9ED257F4-16DB-8226-5292-0654F3BBF015}"/>
                  </a:ext>
                </a:extLst>
              </p:cNvPr>
              <p:cNvSpPr/>
              <p:nvPr/>
            </p:nvSpPr>
            <p:spPr>
              <a:xfrm>
                <a:off x="3305081" y="339548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D3E030B3-9FD8-E235-8D21-A001E53A4F8C}"/>
                  </a:ext>
                </a:extLst>
              </p:cNvPr>
              <p:cNvSpPr/>
              <p:nvPr/>
            </p:nvSpPr>
            <p:spPr>
              <a:xfrm>
                <a:off x="7544750" y="339548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2" name="グループ化 31">
            <a:extLst>
              <a:ext uri="{FF2B5EF4-FFF2-40B4-BE49-F238E27FC236}">
                <a16:creationId xmlns:a16="http://schemas.microsoft.com/office/drawing/2014/main" id="{7B8BEDF4-8595-7CDD-E130-4DE1B0D93B04}"/>
              </a:ext>
            </a:extLst>
          </p:cNvPr>
          <p:cNvGrpSpPr/>
          <p:nvPr/>
        </p:nvGrpSpPr>
        <p:grpSpPr>
          <a:xfrm>
            <a:off x="3172795" y="3660661"/>
            <a:ext cx="5023656" cy="786386"/>
            <a:chOff x="3172795" y="3660661"/>
            <a:chExt cx="5023656" cy="786386"/>
          </a:xfrm>
        </p:grpSpPr>
        <p:sp>
          <p:nvSpPr>
            <p:cNvPr id="31" name="正方形/長方形 30">
              <a:extLst>
                <a:ext uri="{FF2B5EF4-FFF2-40B4-BE49-F238E27FC236}">
                  <a16:creationId xmlns:a16="http://schemas.microsoft.com/office/drawing/2014/main" id="{59A3F69B-D696-8F1D-8CD7-D5E6D737F222}"/>
                </a:ext>
              </a:extLst>
            </p:cNvPr>
            <p:cNvSpPr/>
            <p:nvPr/>
          </p:nvSpPr>
          <p:spPr>
            <a:xfrm>
              <a:off x="3172795" y="3660661"/>
              <a:ext cx="5023656" cy="7863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0704A632-5451-E89C-3E9D-FD06E54BC248}"/>
                </a:ext>
              </a:extLst>
            </p:cNvPr>
            <p:cNvGrpSpPr/>
            <p:nvPr/>
          </p:nvGrpSpPr>
          <p:grpSpPr>
            <a:xfrm>
              <a:off x="3305344" y="3702559"/>
              <a:ext cx="4855972" cy="714472"/>
              <a:chOff x="3315241" y="2968762"/>
              <a:chExt cx="4855972" cy="714472"/>
            </a:xfrm>
          </p:grpSpPr>
          <p:sp>
            <p:nvSpPr>
              <p:cNvPr id="17" name="矢印: 右 16">
                <a:extLst>
                  <a:ext uri="{FF2B5EF4-FFF2-40B4-BE49-F238E27FC236}">
                    <a16:creationId xmlns:a16="http://schemas.microsoft.com/office/drawing/2014/main" id="{A4B0D8F8-2620-3C21-897C-0A566017EDE7}"/>
                  </a:ext>
                </a:extLst>
              </p:cNvPr>
              <p:cNvSpPr/>
              <p:nvPr/>
            </p:nvSpPr>
            <p:spPr>
              <a:xfrm>
                <a:off x="3315241" y="2968762"/>
                <a:ext cx="4855972"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88BF53F2-4F62-22E1-9C57-2383BFF45A94}"/>
                  </a:ext>
                </a:extLst>
              </p:cNvPr>
              <p:cNvSpPr txBox="1"/>
              <p:nvPr/>
            </p:nvSpPr>
            <p:spPr>
              <a:xfrm>
                <a:off x="3931544" y="3313902"/>
                <a:ext cx="3483786" cy="369332"/>
              </a:xfrm>
              <a:prstGeom prst="rect">
                <a:avLst/>
              </a:prstGeom>
              <a:noFill/>
            </p:spPr>
            <p:txBody>
              <a:bodyPr wrap="square">
                <a:spAutoFit/>
              </a:bodyPr>
              <a:lstStyle/>
              <a:p>
                <a:r>
                  <a:rPr lang="ja-JP" altLang="en-US" dirty="0">
                    <a:solidFill>
                      <a:srgbClr val="FF00FF"/>
                    </a:solidFill>
                  </a:rPr>
                  <a:t>ここを通らない</a:t>
                </a:r>
                <a:r>
                  <a:rPr kumimoji="1" lang="ja-JP" altLang="en-US" dirty="0">
                    <a:solidFill>
                      <a:srgbClr val="FF00FF"/>
                    </a:solidFill>
                  </a:rPr>
                  <a:t>アプリもあった</a:t>
                </a:r>
                <a:endParaRPr kumimoji="1" lang="en-US" altLang="ja-JP" dirty="0">
                  <a:solidFill>
                    <a:srgbClr val="FF00FF"/>
                  </a:solidFill>
                </a:endParaRPr>
              </a:p>
            </p:txBody>
          </p:sp>
        </p:grpSp>
      </p:grpSp>
      <p:pic>
        <p:nvPicPr>
          <p:cNvPr id="7" name="コンテンツ プレースホルダー 6" descr="グラフィカル ユーザー インターフェイス, アプリケーション, Web サイト&#10;&#10;自動的に生成された説明">
            <a:extLst>
              <a:ext uri="{FF2B5EF4-FFF2-40B4-BE49-F238E27FC236}">
                <a16:creationId xmlns:a16="http://schemas.microsoft.com/office/drawing/2014/main" id="{F4FA6C8B-0073-AE3D-C69A-A36A49F4ED9F}"/>
              </a:ext>
            </a:extLst>
          </p:cNvPr>
          <p:cNvPicPr>
            <a:picLocks noGrp="1" noChangeAspect="1"/>
          </p:cNvPicPr>
          <p:nvPr>
            <p:ph idx="1"/>
          </p:nvPr>
        </p:nvPicPr>
        <p:blipFill>
          <a:blip r:embed="rId6"/>
          <a:stretch>
            <a:fillRect/>
          </a:stretch>
        </p:blipFill>
        <p:spPr>
          <a:xfrm>
            <a:off x="8569828" y="4698185"/>
            <a:ext cx="3054138" cy="2041754"/>
          </a:xfrm>
        </p:spPr>
      </p:pic>
      <p:sp>
        <p:nvSpPr>
          <p:cNvPr id="34" name="正方形/長方形 33">
            <a:extLst>
              <a:ext uri="{FF2B5EF4-FFF2-40B4-BE49-F238E27FC236}">
                <a16:creationId xmlns:a16="http://schemas.microsoft.com/office/drawing/2014/main" id="{0B806D35-3C64-1109-2FB2-A164576DC918}"/>
              </a:ext>
            </a:extLst>
          </p:cNvPr>
          <p:cNvSpPr/>
          <p:nvPr/>
        </p:nvSpPr>
        <p:spPr>
          <a:xfrm>
            <a:off x="8685442" y="4715649"/>
            <a:ext cx="2743200" cy="705787"/>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FF"/>
                </a:solidFill>
              </a:rPr>
              <a:t>多要素認証ページは安田講堂（暗め）だった</a:t>
            </a:r>
            <a:endParaRPr kumimoji="1" lang="ja-JP" altLang="en-US" dirty="0">
              <a:solidFill>
                <a:srgbClr val="FF00FF"/>
              </a:solidFill>
            </a:endParaRPr>
          </a:p>
        </p:txBody>
      </p:sp>
    </p:spTree>
    <p:extLst>
      <p:ext uri="{BB962C8B-B14F-4D97-AF65-F5344CB8AC3E}">
        <p14:creationId xmlns:p14="http://schemas.microsoft.com/office/powerpoint/2010/main" val="270951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19</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3" y="3057525"/>
            <a:ext cx="10590067"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342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a:t>
            </a:fld>
            <a:endParaRPr kumimoji="1" lang="ja-JP" altLang="en-US"/>
          </a:p>
        </p:txBody>
      </p:sp>
    </p:spTree>
    <p:extLst>
      <p:ext uri="{BB962C8B-B14F-4D97-AF65-F5344CB8AC3E}">
        <p14:creationId xmlns:p14="http://schemas.microsoft.com/office/powerpoint/2010/main" val="118584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805BF-134A-737C-DA52-8C8271A881FE}"/>
              </a:ext>
            </a:extLst>
          </p:cNvPr>
          <p:cNvSpPr>
            <a:spLocks noGrp="1"/>
          </p:cNvSpPr>
          <p:nvPr>
            <p:ph type="title"/>
          </p:nvPr>
        </p:nvSpPr>
        <p:spPr/>
        <p:txBody>
          <a:bodyPr/>
          <a:lstStyle/>
          <a:p>
            <a:r>
              <a:rPr kumimoji="1" lang="en-US" altLang="ja-JP" dirty="0"/>
              <a:t>Google</a:t>
            </a:r>
            <a:r>
              <a:rPr kumimoji="1" lang="ja-JP" altLang="en-US" dirty="0"/>
              <a:t>のサインイン方法変更</a:t>
            </a:r>
          </a:p>
        </p:txBody>
      </p:sp>
      <p:sp>
        <p:nvSpPr>
          <p:cNvPr id="3" name="コンテンツ プレースホルダー 2">
            <a:extLst>
              <a:ext uri="{FF2B5EF4-FFF2-40B4-BE49-F238E27FC236}">
                <a16:creationId xmlns:a16="http://schemas.microsoft.com/office/drawing/2014/main" id="{91CB0760-8089-6059-1BF0-557D9D77A98F}"/>
              </a:ext>
            </a:extLst>
          </p:cNvPr>
          <p:cNvSpPr>
            <a:spLocks noGrp="1"/>
          </p:cNvSpPr>
          <p:nvPr>
            <p:ph idx="1"/>
          </p:nvPr>
        </p:nvSpPr>
        <p:spPr/>
        <p:txBody>
          <a:bodyPr/>
          <a:lstStyle/>
          <a:p>
            <a:r>
              <a:rPr kumimoji="1" lang="ja-JP" altLang="en-US" dirty="0"/>
              <a:t>主なサービスの中で</a:t>
            </a:r>
            <a:r>
              <a:rPr kumimoji="1" lang="en-US" altLang="ja-JP" dirty="0">
                <a:solidFill>
                  <a:srgbClr val="FF00FF"/>
                </a:solidFill>
              </a:rPr>
              <a:t>Google</a:t>
            </a:r>
            <a:r>
              <a:rPr kumimoji="1" lang="ja-JP" altLang="en-US" dirty="0">
                <a:solidFill>
                  <a:srgbClr val="FF00FF"/>
                </a:solidFill>
              </a:rPr>
              <a:t>（東大名：</a:t>
            </a:r>
            <a:r>
              <a:rPr kumimoji="1" lang="en-US" altLang="ja-JP" dirty="0">
                <a:solidFill>
                  <a:srgbClr val="FF00FF"/>
                </a:solidFill>
              </a:rPr>
              <a:t>ECCS</a:t>
            </a:r>
            <a:r>
              <a:rPr kumimoji="1" lang="ja-JP" altLang="en-US" dirty="0">
                <a:solidFill>
                  <a:srgbClr val="FF00FF"/>
                </a:solidFill>
              </a:rPr>
              <a:t>クラウドメール）だけは例外</a:t>
            </a:r>
            <a:r>
              <a:rPr kumimoji="1" lang="ja-JP" altLang="en-US" dirty="0"/>
              <a:t>（専用パスワード）でし</a:t>
            </a:r>
            <a:r>
              <a:rPr lang="ja-JP" altLang="en-US" dirty="0"/>
              <a:t>た</a:t>
            </a:r>
            <a:endParaRPr kumimoji="1" lang="en-US" altLang="ja-JP" dirty="0"/>
          </a:p>
          <a:p>
            <a:r>
              <a:rPr kumimoji="1" lang="en-US" altLang="ja-JP" dirty="0">
                <a:hlinkClick r:id="rId2"/>
              </a:rPr>
              <a:t>2024/02/20</a:t>
            </a:r>
            <a:r>
              <a:rPr kumimoji="1" lang="ja-JP" altLang="en-US" dirty="0">
                <a:hlinkClick r:id="rId2"/>
              </a:rPr>
              <a:t>から</a:t>
            </a:r>
            <a:r>
              <a:rPr kumimoji="1" lang="en-US" altLang="ja-JP" dirty="0" err="1">
                <a:hlinkClick r:id="rId2"/>
              </a:rPr>
              <a:t>utac</a:t>
            </a:r>
            <a:r>
              <a:rPr kumimoji="1" lang="ja-JP" altLang="en-US" dirty="0"/>
              <a:t>になりました</a:t>
            </a:r>
            <a:endParaRPr kumimoji="1" lang="en-US" altLang="ja-JP" dirty="0"/>
          </a:p>
        </p:txBody>
      </p:sp>
      <p:sp>
        <p:nvSpPr>
          <p:cNvPr id="4" name="日付プレースホルダー 3">
            <a:extLst>
              <a:ext uri="{FF2B5EF4-FFF2-40B4-BE49-F238E27FC236}">
                <a16:creationId xmlns:a16="http://schemas.microsoft.com/office/drawing/2014/main" id="{81AAABB4-E95B-69A5-D035-CBD6F38382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A9B5200-B249-2434-7575-E83DC3819F89}"/>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89ABD4E-CB4D-9B26-84D3-95A93614B51A}"/>
              </a:ext>
            </a:extLst>
          </p:cNvPr>
          <p:cNvSpPr>
            <a:spLocks noGrp="1"/>
          </p:cNvSpPr>
          <p:nvPr>
            <p:ph type="sldNum" sz="quarter" idx="12"/>
          </p:nvPr>
        </p:nvSpPr>
        <p:spPr/>
        <p:txBody>
          <a:bodyPr/>
          <a:lstStyle/>
          <a:p>
            <a:fld id="{55E32C41-2E12-F042-B05A-CBC2BA75F68F}" type="slidenum">
              <a:rPr kumimoji="1" lang="ja-JP" altLang="en-US" smtClean="0"/>
              <a:t>20</a:t>
            </a:fld>
            <a:endParaRPr kumimoji="1" lang="ja-JP" altLang="en-US"/>
          </a:p>
        </p:txBody>
      </p:sp>
      <p:sp>
        <p:nvSpPr>
          <p:cNvPr id="90" name="テキスト ボックス 89">
            <a:hlinkClick r:id="rId3"/>
            <a:extLst>
              <a:ext uri="{FF2B5EF4-FFF2-40B4-BE49-F238E27FC236}">
                <a16:creationId xmlns:a16="http://schemas.microsoft.com/office/drawing/2014/main" id="{F877371A-B7CB-2AF2-3C48-D30AD47F8DF8}"/>
              </a:ext>
            </a:extLst>
          </p:cNvPr>
          <p:cNvSpPr txBox="1"/>
          <p:nvPr/>
        </p:nvSpPr>
        <p:spPr>
          <a:xfrm>
            <a:off x="7107115"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92" name="グループ化 91">
            <a:extLst>
              <a:ext uri="{FF2B5EF4-FFF2-40B4-BE49-F238E27FC236}">
                <a16:creationId xmlns:a16="http://schemas.microsoft.com/office/drawing/2014/main" id="{91E7E3BF-A1C6-454D-4B06-8E42B2EB2FE7}"/>
              </a:ext>
            </a:extLst>
          </p:cNvPr>
          <p:cNvGrpSpPr/>
          <p:nvPr/>
        </p:nvGrpSpPr>
        <p:grpSpPr>
          <a:xfrm>
            <a:off x="7852219" y="5012966"/>
            <a:ext cx="1516762" cy="863899"/>
            <a:chOff x="8203668" y="4131527"/>
            <a:chExt cx="1516762" cy="863899"/>
          </a:xfrm>
        </p:grpSpPr>
        <p:sp>
          <p:nvSpPr>
            <p:cNvPr id="110" name="テキスト ボックス 109">
              <a:hlinkClick r:id="rId4"/>
              <a:extLst>
                <a:ext uri="{FF2B5EF4-FFF2-40B4-BE49-F238E27FC236}">
                  <a16:creationId xmlns:a16="http://schemas.microsoft.com/office/drawing/2014/main" id="{5147B272-3BEF-DF52-313C-AEF9F367A83D}"/>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1" name="直線矢印コネクタ 110">
              <a:extLst>
                <a:ext uri="{FF2B5EF4-FFF2-40B4-BE49-F238E27FC236}">
                  <a16:creationId xmlns:a16="http://schemas.microsoft.com/office/drawing/2014/main" id="{6D17B6F8-C4B4-ED85-36D4-4DF0AF298379}"/>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図 85" descr="ロゴ&#10;&#10;自動的に生成された説明">
            <a:hlinkClick r:id="rId5"/>
            <a:extLst>
              <a:ext uri="{FF2B5EF4-FFF2-40B4-BE49-F238E27FC236}">
                <a16:creationId xmlns:a16="http://schemas.microsoft.com/office/drawing/2014/main" id="{119D8B0F-5648-EB1F-2F43-DE6DD869078D}"/>
              </a:ext>
            </a:extLst>
          </p:cNvPr>
          <p:cNvPicPr>
            <a:picLocks noChangeAspect="1"/>
          </p:cNvPicPr>
          <p:nvPr/>
        </p:nvPicPr>
        <p:blipFill>
          <a:blip r:embed="rId6"/>
          <a:stretch>
            <a:fillRect/>
          </a:stretch>
        </p:blipFill>
        <p:spPr>
          <a:xfrm>
            <a:off x="9034573" y="4661719"/>
            <a:ext cx="338554" cy="338554"/>
          </a:xfrm>
          <a:prstGeom prst="rect">
            <a:avLst/>
          </a:prstGeom>
        </p:spPr>
      </p:pic>
      <p:sp>
        <p:nvSpPr>
          <p:cNvPr id="114" name="テキスト ボックス 113">
            <a:hlinkClick r:id="rId3"/>
            <a:extLst>
              <a:ext uri="{FF2B5EF4-FFF2-40B4-BE49-F238E27FC236}">
                <a16:creationId xmlns:a16="http://schemas.microsoft.com/office/drawing/2014/main" id="{181506C9-496A-1506-6A84-268C821A3579}"/>
              </a:ext>
            </a:extLst>
          </p:cNvPr>
          <p:cNvSpPr txBox="1"/>
          <p:nvPr/>
        </p:nvSpPr>
        <p:spPr>
          <a:xfrm>
            <a:off x="1734044" y="5886975"/>
            <a:ext cx="3006968"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115" name="グループ化 114">
            <a:extLst>
              <a:ext uri="{FF2B5EF4-FFF2-40B4-BE49-F238E27FC236}">
                <a16:creationId xmlns:a16="http://schemas.microsoft.com/office/drawing/2014/main" id="{81339F5F-54D7-B8E3-0BDA-D86C12F4FBBF}"/>
              </a:ext>
            </a:extLst>
          </p:cNvPr>
          <p:cNvGrpSpPr/>
          <p:nvPr/>
        </p:nvGrpSpPr>
        <p:grpSpPr>
          <a:xfrm>
            <a:off x="2479148" y="4423882"/>
            <a:ext cx="1516762" cy="863899"/>
            <a:chOff x="8203668" y="4131527"/>
            <a:chExt cx="1516762" cy="863899"/>
          </a:xfrm>
        </p:grpSpPr>
        <p:sp>
          <p:nvSpPr>
            <p:cNvPr id="116" name="テキスト ボックス 115">
              <a:hlinkClick r:id="rId4"/>
              <a:extLst>
                <a:ext uri="{FF2B5EF4-FFF2-40B4-BE49-F238E27FC236}">
                  <a16:creationId xmlns:a16="http://schemas.microsoft.com/office/drawing/2014/main" id="{F399C851-72AE-9941-A543-1245773277C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117" name="直線矢印コネクタ 116">
              <a:extLst>
                <a:ext uri="{FF2B5EF4-FFF2-40B4-BE49-F238E27FC236}">
                  <a16:creationId xmlns:a16="http://schemas.microsoft.com/office/drawing/2014/main" id="{52A911C4-9374-AB3A-2051-C06156B1E4FF}"/>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8" name="図 117" descr="ロゴ&#10;&#10;自動的に生成された説明">
            <a:hlinkClick r:id="rId5"/>
            <a:extLst>
              <a:ext uri="{FF2B5EF4-FFF2-40B4-BE49-F238E27FC236}">
                <a16:creationId xmlns:a16="http://schemas.microsoft.com/office/drawing/2014/main" id="{FC0C0475-952E-F256-7C12-1ACB52F5B57B}"/>
              </a:ext>
            </a:extLst>
          </p:cNvPr>
          <p:cNvPicPr>
            <a:picLocks noChangeAspect="1"/>
          </p:cNvPicPr>
          <p:nvPr/>
        </p:nvPicPr>
        <p:blipFill>
          <a:blip r:embed="rId6"/>
          <a:stretch>
            <a:fillRect/>
          </a:stretch>
        </p:blipFill>
        <p:spPr>
          <a:xfrm>
            <a:off x="3661502" y="4072635"/>
            <a:ext cx="338554" cy="338554"/>
          </a:xfrm>
          <a:prstGeom prst="rect">
            <a:avLst/>
          </a:prstGeom>
        </p:spPr>
      </p:pic>
      <p:sp>
        <p:nvSpPr>
          <p:cNvPr id="119" name="テキスト ボックス 118">
            <a:hlinkClick r:id="rId4"/>
            <a:extLst>
              <a:ext uri="{FF2B5EF4-FFF2-40B4-BE49-F238E27FC236}">
                <a16:creationId xmlns:a16="http://schemas.microsoft.com/office/drawing/2014/main" id="{97B66630-65F6-288A-ACC0-434871F05E09}"/>
              </a:ext>
            </a:extLst>
          </p:cNvPr>
          <p:cNvSpPr txBox="1"/>
          <p:nvPr/>
        </p:nvSpPr>
        <p:spPr>
          <a:xfrm>
            <a:off x="1823326" y="5304667"/>
            <a:ext cx="2858475" cy="307777"/>
          </a:xfrm>
          <a:prstGeom prst="rect">
            <a:avLst/>
          </a:prstGeom>
          <a:noFill/>
          <a:ln>
            <a:solidFill>
              <a:schemeClr val="tx1"/>
            </a:solidFill>
          </a:ln>
        </p:spPr>
        <p:txBody>
          <a:bodyPr wrap="none" rtlCol="0">
            <a:spAutoFit/>
          </a:bodyPr>
          <a:lstStyle/>
          <a:p>
            <a:r>
              <a:rPr kumimoji="1" lang="en-US" altLang="ja-JP" sz="1400" dirty="0"/>
              <a:t>Google</a:t>
            </a:r>
            <a:r>
              <a:rPr kumimoji="1" lang="ja-JP" altLang="en-US" sz="1400" dirty="0"/>
              <a:t>用メアド・パスワード設定</a:t>
            </a:r>
          </a:p>
        </p:txBody>
      </p:sp>
      <p:cxnSp>
        <p:nvCxnSpPr>
          <p:cNvPr id="120" name="直線矢印コネクタ 119">
            <a:extLst>
              <a:ext uri="{FF2B5EF4-FFF2-40B4-BE49-F238E27FC236}">
                <a16:creationId xmlns:a16="http://schemas.microsoft.com/office/drawing/2014/main" id="{D10E4823-830D-FFB3-5E1A-E730AA80A041}"/>
              </a:ext>
            </a:extLst>
          </p:cNvPr>
          <p:cNvCxnSpPr>
            <a:cxnSpLocks/>
            <a:stCxn id="114" idx="0"/>
            <a:endCxn id="119" idx="2"/>
          </p:cNvCxnSpPr>
          <p:nvPr/>
        </p:nvCxnSpPr>
        <p:spPr>
          <a:xfrm flipV="1">
            <a:off x="3237528" y="5612444"/>
            <a:ext cx="15036" cy="274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矢印: 右 122">
            <a:extLst>
              <a:ext uri="{FF2B5EF4-FFF2-40B4-BE49-F238E27FC236}">
                <a16:creationId xmlns:a16="http://schemas.microsoft.com/office/drawing/2014/main" id="{090459E4-77D3-10F8-1761-B93D9923D906}"/>
              </a:ext>
            </a:extLst>
          </p:cNvPr>
          <p:cNvSpPr/>
          <p:nvPr/>
        </p:nvSpPr>
        <p:spPr>
          <a:xfrm>
            <a:off x="5229225" y="5391150"/>
            <a:ext cx="1371597" cy="4958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A3588339-AAA0-F578-1DA2-5BFC797BBC7B}"/>
              </a:ext>
            </a:extLst>
          </p:cNvPr>
          <p:cNvSpPr txBox="1"/>
          <p:nvPr/>
        </p:nvSpPr>
        <p:spPr>
          <a:xfrm>
            <a:off x="6686550" y="3852883"/>
            <a:ext cx="1762021" cy="369332"/>
          </a:xfrm>
          <a:prstGeom prst="rect">
            <a:avLst/>
          </a:prstGeom>
          <a:noFill/>
        </p:spPr>
        <p:txBody>
          <a:bodyPr wrap="none" rtlCol="0">
            <a:spAutoFit/>
          </a:bodyPr>
          <a:lstStyle/>
          <a:p>
            <a:r>
              <a:rPr kumimoji="1" lang="en-US" altLang="ja-JP" dirty="0"/>
              <a:t>2024/02/20</a:t>
            </a:r>
            <a:r>
              <a:rPr kumimoji="1" lang="ja-JP" altLang="en-US" dirty="0"/>
              <a:t>以降</a:t>
            </a:r>
          </a:p>
        </p:txBody>
      </p:sp>
      <p:sp>
        <p:nvSpPr>
          <p:cNvPr id="125" name="テキスト ボックス 124">
            <a:extLst>
              <a:ext uri="{FF2B5EF4-FFF2-40B4-BE49-F238E27FC236}">
                <a16:creationId xmlns:a16="http://schemas.microsoft.com/office/drawing/2014/main" id="{D318E835-7B5D-54F6-D98B-B88CC2FDCA05}"/>
              </a:ext>
            </a:extLst>
          </p:cNvPr>
          <p:cNvSpPr txBox="1"/>
          <p:nvPr/>
        </p:nvSpPr>
        <p:spPr>
          <a:xfrm>
            <a:off x="1209675" y="3852883"/>
            <a:ext cx="1762021" cy="369332"/>
          </a:xfrm>
          <a:prstGeom prst="rect">
            <a:avLst/>
          </a:prstGeom>
          <a:noFill/>
        </p:spPr>
        <p:txBody>
          <a:bodyPr wrap="none" rtlCol="0">
            <a:spAutoFit/>
          </a:bodyPr>
          <a:lstStyle/>
          <a:p>
            <a:r>
              <a:rPr kumimoji="1" lang="en-US" altLang="ja-JP" dirty="0"/>
              <a:t>2024/02/20</a:t>
            </a:r>
            <a:r>
              <a:rPr kumimoji="1" lang="ja-JP" altLang="en-US" dirty="0"/>
              <a:t>以前</a:t>
            </a:r>
          </a:p>
        </p:txBody>
      </p:sp>
      <p:sp>
        <p:nvSpPr>
          <p:cNvPr id="7" name="テキスト ボックス 6">
            <a:extLst>
              <a:ext uri="{FF2B5EF4-FFF2-40B4-BE49-F238E27FC236}">
                <a16:creationId xmlns:a16="http://schemas.microsoft.com/office/drawing/2014/main" id="{D6304CCC-FE1C-0916-C020-A88196C79C97}"/>
              </a:ext>
            </a:extLst>
          </p:cNvPr>
          <p:cNvSpPr txBox="1"/>
          <p:nvPr/>
        </p:nvSpPr>
        <p:spPr>
          <a:xfrm>
            <a:off x="8153399" y="2899669"/>
            <a:ext cx="3006967"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a:t>google </a:t>
            </a:r>
            <a:r>
              <a:rPr lang="en-US" altLang="ja-JP" sz="2400" dirty="0" err="1"/>
              <a:t>sso</a:t>
            </a:r>
            <a:endParaRPr lang="ja-JP" altLang="en-US" sz="2400" dirty="0"/>
          </a:p>
        </p:txBody>
      </p:sp>
      <p:pic>
        <p:nvPicPr>
          <p:cNvPr id="8" name="図 7" descr="アイコン&#10;&#10;自動的に生成された説明">
            <a:extLst>
              <a:ext uri="{FF2B5EF4-FFF2-40B4-BE49-F238E27FC236}">
                <a16:creationId xmlns:a16="http://schemas.microsoft.com/office/drawing/2014/main" id="{2DF66A1D-825D-5F0B-6807-B824585899D8}"/>
              </a:ext>
            </a:extLst>
          </p:cNvPr>
          <p:cNvPicPr>
            <a:picLocks noChangeAspect="1"/>
          </p:cNvPicPr>
          <p:nvPr/>
        </p:nvPicPr>
        <p:blipFill>
          <a:blip r:embed="rId7"/>
          <a:stretch>
            <a:fillRect/>
          </a:stretch>
        </p:blipFill>
        <p:spPr>
          <a:xfrm flipH="1">
            <a:off x="10721503" y="2743658"/>
            <a:ext cx="535580" cy="617676"/>
          </a:xfrm>
          <a:prstGeom prst="rect">
            <a:avLst/>
          </a:prstGeom>
        </p:spPr>
      </p:pic>
    </p:spTree>
    <p:extLst>
      <p:ext uri="{BB962C8B-B14F-4D97-AF65-F5344CB8AC3E}">
        <p14:creationId xmlns:p14="http://schemas.microsoft.com/office/powerpoint/2010/main" val="358373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009FD-9D48-BE5B-16F4-6D2159B9DBB0}"/>
              </a:ext>
            </a:extLst>
          </p:cNvPr>
          <p:cNvSpPr>
            <a:spLocks noGrp="1"/>
          </p:cNvSpPr>
          <p:nvPr>
            <p:ph type="title"/>
          </p:nvPr>
        </p:nvSpPr>
        <p:spPr/>
        <p:txBody>
          <a:bodyPr/>
          <a:lstStyle/>
          <a:p>
            <a:r>
              <a:rPr kumimoji="1" lang="en-US" altLang="ja-JP" dirty="0"/>
              <a:t>Google</a:t>
            </a:r>
            <a:r>
              <a:rPr kumimoji="1" lang="ja-JP" altLang="en-US" dirty="0"/>
              <a:t>サインイン</a:t>
            </a:r>
          </a:p>
        </p:txBody>
      </p:sp>
      <p:pic>
        <p:nvPicPr>
          <p:cNvPr id="7" name="google-sign-in">
            <a:hlinkClick r:id="" action="ppaction://media"/>
            <a:extLst>
              <a:ext uri="{FF2B5EF4-FFF2-40B4-BE49-F238E27FC236}">
                <a16:creationId xmlns:a16="http://schemas.microsoft.com/office/drawing/2014/main" id="{301A2018-49EA-21F3-FB63-7A1FF9A689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91053" y="1259174"/>
            <a:ext cx="8487091" cy="5598825"/>
          </a:xfrm>
        </p:spPr>
      </p:pic>
      <p:sp>
        <p:nvSpPr>
          <p:cNvPr id="4" name="日付プレースホルダー 3">
            <a:extLst>
              <a:ext uri="{FF2B5EF4-FFF2-40B4-BE49-F238E27FC236}">
                <a16:creationId xmlns:a16="http://schemas.microsoft.com/office/drawing/2014/main" id="{5BF4AB9F-A10C-8D16-772E-C6F3F6FB8D7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73349A-9A90-F13B-60C2-88A74823BFE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90ED03F-17A5-4C28-26F0-049A2513572C}"/>
              </a:ext>
            </a:extLst>
          </p:cNvPr>
          <p:cNvSpPr>
            <a:spLocks noGrp="1"/>
          </p:cNvSpPr>
          <p:nvPr>
            <p:ph type="sldNum" sz="quarter" idx="12"/>
          </p:nvPr>
        </p:nvSpPr>
        <p:spPr/>
        <p:txBody>
          <a:bodyPr/>
          <a:lstStyle/>
          <a:p>
            <a:fld id="{55E32C41-2E12-F042-B05A-CBC2BA75F68F}" type="slidenum">
              <a:rPr kumimoji="1" lang="ja-JP" altLang="en-US" smtClean="0"/>
              <a:t>21</a:t>
            </a:fld>
            <a:endParaRPr kumimoji="1" lang="ja-JP" altLang="en-US"/>
          </a:p>
        </p:txBody>
      </p:sp>
      <p:sp>
        <p:nvSpPr>
          <p:cNvPr id="8" name="テキスト ボックス 7">
            <a:extLst>
              <a:ext uri="{FF2B5EF4-FFF2-40B4-BE49-F238E27FC236}">
                <a16:creationId xmlns:a16="http://schemas.microsoft.com/office/drawing/2014/main" id="{1D501911-A3BE-7E54-67C4-FE7E3FDBC2A1}"/>
              </a:ext>
            </a:extLst>
          </p:cNvPr>
          <p:cNvSpPr txBox="1"/>
          <p:nvPr/>
        </p:nvSpPr>
        <p:spPr>
          <a:xfrm>
            <a:off x="377532" y="5984145"/>
            <a:ext cx="3313521" cy="369332"/>
          </a:xfrm>
          <a:prstGeom prst="rect">
            <a:avLst/>
          </a:prstGeom>
          <a:noFill/>
        </p:spPr>
        <p:txBody>
          <a:bodyPr wrap="square">
            <a:spAutoFit/>
          </a:bodyPr>
          <a:lstStyle/>
          <a:p>
            <a:r>
              <a:rPr lang="ja-JP" altLang="en-US" dirty="0">
                <a:hlinkClick r:id="rId5"/>
              </a:rPr>
              <a:t>https://youtu.be/WSvmgXUwi0c</a:t>
            </a:r>
            <a:endParaRPr lang="en-US" altLang="ja-JP" dirty="0"/>
          </a:p>
        </p:txBody>
      </p:sp>
    </p:spTree>
    <p:extLst>
      <p:ext uri="{BB962C8B-B14F-4D97-AF65-F5344CB8AC3E}">
        <p14:creationId xmlns:p14="http://schemas.microsoft.com/office/powerpoint/2010/main" val="4194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1240923" cy="1325563"/>
          </a:xfrm>
        </p:spPr>
        <p:txBody>
          <a:bodyPr/>
          <a:lstStyle/>
          <a:p>
            <a:r>
              <a:rPr lang="en-US" altLang="ja-JP" dirty="0"/>
              <a:t>Google</a:t>
            </a:r>
            <a:r>
              <a:rPr lang="ja-JP" altLang="en-US" dirty="0"/>
              <a:t>サインイン（</a:t>
            </a:r>
            <a:r>
              <a:rPr lang="en-US" altLang="ja-JP" dirty="0"/>
              <a:t>= </a:t>
            </a:r>
            <a:r>
              <a:rPr lang="en-US" altLang="ja-JP" dirty="0" err="1"/>
              <a:t>utac</a:t>
            </a:r>
            <a:r>
              <a:rPr lang="ja-JP" altLang="en-US" dirty="0"/>
              <a:t>サインイン）</a:t>
            </a:r>
            <a:endParaRPr kumimoji="1" lang="ja-JP" altLang="en-US" dirty="0"/>
          </a:p>
        </p:txBody>
      </p:sp>
      <p:pic>
        <p:nvPicPr>
          <p:cNvPr id="21" name="コンテンツ プレースホルダー 20" descr="グラフィカル ユーザー インターフェイス, テキスト, アプリケーション, メール&#10;&#10;自動的に生成された説明">
            <a:extLst>
              <a:ext uri="{FF2B5EF4-FFF2-40B4-BE49-F238E27FC236}">
                <a16:creationId xmlns:a16="http://schemas.microsoft.com/office/drawing/2014/main" id="{9FD4DB66-E237-4F8A-8E85-EAC31DE47417}"/>
              </a:ext>
            </a:extLst>
          </p:cNvPr>
          <p:cNvPicPr>
            <a:picLocks noGrp="1" noChangeAspect="1"/>
          </p:cNvPicPr>
          <p:nvPr>
            <p:ph idx="1"/>
          </p:nvPr>
        </p:nvPicPr>
        <p:blipFill>
          <a:blip r:embed="rId2"/>
          <a:stretch>
            <a:fillRect/>
          </a:stretch>
        </p:blipFill>
        <p:spPr>
          <a:xfrm>
            <a:off x="4802301" y="4719707"/>
            <a:ext cx="3054139" cy="2021353"/>
          </a:xfrm>
        </p:spPr>
      </p:pic>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91894"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963894" y="6356350"/>
            <a:ext cx="2743200" cy="365125"/>
          </a:xfrm>
        </p:spPr>
        <p:txBody>
          <a:bodyPr/>
          <a:lstStyle/>
          <a:p>
            <a:fld id="{55E32C41-2E12-F042-B05A-CBC2BA75F68F}" type="slidenum">
              <a:rPr kumimoji="1" lang="ja-JP" altLang="en-US" smtClean="0"/>
              <a:t>22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3"/>
          <a:stretch>
            <a:fillRect/>
          </a:stretch>
        </p:blipFill>
        <p:spPr>
          <a:xfrm>
            <a:off x="4011535" y="2116180"/>
            <a:ext cx="3054138" cy="2021353"/>
          </a:xfrm>
          <a:prstGeom prst="rect">
            <a:avLst/>
          </a:prstGeom>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4"/>
          <a:stretch>
            <a:fillRect/>
          </a:stretch>
        </p:blipFill>
        <p:spPr>
          <a:xfrm>
            <a:off x="8616097" y="4719707"/>
            <a:ext cx="3054138" cy="2021353"/>
          </a:xfrm>
          <a:prstGeom prst="rect">
            <a:avLst/>
          </a:prstGeom>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5"/>
          <a:stretch>
            <a:fillRect/>
          </a:stretch>
        </p:blipFill>
        <p:spPr>
          <a:xfrm>
            <a:off x="8334160" y="2116180"/>
            <a:ext cx="3054138" cy="2021353"/>
          </a:xfrm>
          <a:prstGeom prst="rect">
            <a:avLst/>
          </a:prstGeom>
        </p:spPr>
      </p:pic>
      <p:pic>
        <p:nvPicPr>
          <p:cNvPr id="10" name="図 9" descr="グラフィカル ユーザー インターフェイス, アプリケーション&#10;&#10;自動的に生成された説明">
            <a:extLst>
              <a:ext uri="{FF2B5EF4-FFF2-40B4-BE49-F238E27FC236}">
                <a16:creationId xmlns:a16="http://schemas.microsoft.com/office/drawing/2014/main" id="{22720819-4560-3527-5289-51F483B73D78}"/>
              </a:ext>
            </a:extLst>
          </p:cNvPr>
          <p:cNvPicPr>
            <a:picLocks noChangeAspect="1"/>
          </p:cNvPicPr>
          <p:nvPr/>
        </p:nvPicPr>
        <p:blipFill>
          <a:blip r:embed="rId6"/>
          <a:stretch>
            <a:fillRect/>
          </a:stretch>
        </p:blipFill>
        <p:spPr>
          <a:xfrm>
            <a:off x="181112" y="2116180"/>
            <a:ext cx="3054138" cy="2021353"/>
          </a:xfrm>
          <a:prstGeom prst="rect">
            <a:avLst/>
          </a:prstGeom>
          <a:ln>
            <a:solidFill>
              <a:schemeClr val="accent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20785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908204"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615A00AE-BBAD-CB0F-58CA-A1D1F9C70478}"/>
              </a:ext>
            </a:extLst>
          </p:cNvPr>
          <p:cNvSpPr txBox="1"/>
          <p:nvPr/>
        </p:nvSpPr>
        <p:spPr>
          <a:xfrm>
            <a:off x="5456865" y="2734877"/>
            <a:ext cx="2796920" cy="400110"/>
          </a:xfrm>
          <a:prstGeom prst="rect">
            <a:avLst/>
          </a:prstGeom>
          <a:noFill/>
        </p:spPr>
        <p:txBody>
          <a:bodyPr wrap="none" rtlCol="0">
            <a:spAutoFit/>
          </a:bodyPr>
          <a:lstStyle/>
          <a:p>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endParaRPr kumimoji="1" lang="ja-JP" altLang="en-US" sz="2000" dirty="0">
              <a:solidFill>
                <a:srgbClr val="FF00FF"/>
              </a:solidFill>
            </a:endParaRPr>
          </a:p>
        </p:txBody>
      </p:sp>
      <p:sp>
        <p:nvSpPr>
          <p:cNvPr id="26" name="テキスト ボックス 25">
            <a:extLst>
              <a:ext uri="{FF2B5EF4-FFF2-40B4-BE49-F238E27FC236}">
                <a16:creationId xmlns:a16="http://schemas.microsoft.com/office/drawing/2014/main" id="{0B589090-737B-6881-5E95-14601C0E3696}"/>
              </a:ext>
            </a:extLst>
          </p:cNvPr>
          <p:cNvSpPr txBox="1"/>
          <p:nvPr/>
        </p:nvSpPr>
        <p:spPr>
          <a:xfrm>
            <a:off x="10335952" y="3383952"/>
            <a:ext cx="1743170" cy="369332"/>
          </a:xfrm>
          <a:prstGeom prst="rect">
            <a:avLst/>
          </a:prstGeom>
          <a:noFill/>
        </p:spPr>
        <p:txBody>
          <a:bodyPr wrap="none" rtlCol="0">
            <a:spAutoFit/>
          </a:bodyPr>
          <a:lstStyle/>
          <a:p>
            <a:r>
              <a:rPr kumimoji="1" lang="en-US" altLang="ja-JP" dirty="0" err="1">
                <a:solidFill>
                  <a:srgbClr val="FF00FF"/>
                </a:solidFill>
              </a:rPr>
              <a:t>utac</a:t>
            </a:r>
            <a:r>
              <a:rPr kumimoji="1" lang="ja-JP" altLang="en-US" dirty="0">
                <a:solidFill>
                  <a:srgbClr val="FF00FF"/>
                </a:solidFill>
              </a:rPr>
              <a:t>パスワード</a:t>
            </a:r>
          </a:p>
        </p:txBody>
      </p:sp>
      <p:sp>
        <p:nvSpPr>
          <p:cNvPr id="27" name="テキスト ボックス 26">
            <a:extLst>
              <a:ext uri="{FF2B5EF4-FFF2-40B4-BE49-F238E27FC236}">
                <a16:creationId xmlns:a16="http://schemas.microsoft.com/office/drawing/2014/main" id="{32473C68-675E-642C-999F-EDE754FD4ABE}"/>
              </a:ext>
            </a:extLst>
          </p:cNvPr>
          <p:cNvSpPr txBox="1"/>
          <p:nvPr/>
        </p:nvSpPr>
        <p:spPr>
          <a:xfrm>
            <a:off x="10797898" y="4987393"/>
            <a:ext cx="1338828" cy="646331"/>
          </a:xfrm>
          <a:prstGeom prst="rect">
            <a:avLst/>
          </a:prstGeom>
          <a:noFill/>
        </p:spPr>
        <p:txBody>
          <a:bodyPr wrap="none" rtlCol="0">
            <a:spAutoFit/>
          </a:bodyPr>
          <a:lstStyle/>
          <a:p>
            <a:r>
              <a:rPr kumimoji="1" lang="ja-JP" altLang="en-US" dirty="0">
                <a:solidFill>
                  <a:srgbClr val="FF00FF"/>
                </a:solidFill>
              </a:rPr>
              <a:t>多要素認証</a:t>
            </a:r>
            <a:endParaRPr kumimoji="1" lang="en-US" altLang="ja-JP" dirty="0">
              <a:solidFill>
                <a:srgbClr val="FF00FF"/>
              </a:solidFill>
            </a:endParaRPr>
          </a:p>
          <a:p>
            <a:r>
              <a:rPr lang="ja-JP" altLang="en-US" dirty="0">
                <a:solidFill>
                  <a:srgbClr val="FF00FF"/>
                </a:solidFill>
              </a:rPr>
              <a:t>（後述）</a:t>
            </a:r>
            <a:endParaRPr kumimoji="1" lang="ja-JP" altLang="en-US" dirty="0">
              <a:solidFill>
                <a:srgbClr val="FF00FF"/>
              </a:solidFill>
            </a:endParaRPr>
          </a:p>
        </p:txBody>
      </p:sp>
      <p:sp>
        <p:nvSpPr>
          <p:cNvPr id="28" name="テキスト ボックス 27">
            <a:extLst>
              <a:ext uri="{FF2B5EF4-FFF2-40B4-BE49-F238E27FC236}">
                <a16:creationId xmlns:a16="http://schemas.microsoft.com/office/drawing/2014/main" id="{76465826-8968-1324-675E-016ABC2D9629}"/>
              </a:ext>
            </a:extLst>
          </p:cNvPr>
          <p:cNvSpPr txBox="1"/>
          <p:nvPr/>
        </p:nvSpPr>
        <p:spPr>
          <a:xfrm>
            <a:off x="4473745" y="1693309"/>
            <a:ext cx="2749471" cy="400110"/>
          </a:xfrm>
          <a:prstGeom prst="rect">
            <a:avLst/>
          </a:prstGeom>
          <a:solidFill>
            <a:schemeClr val="bg1"/>
          </a:solidFill>
        </p:spPr>
        <p:txBody>
          <a:bodyPr wrap="none" rtlCol="0">
            <a:spAutoFit/>
          </a:bodyPr>
          <a:lstStyle/>
          <a:p>
            <a:r>
              <a:rPr kumimoji="1" lang="ja-JP" altLang="en-US" sz="2000" dirty="0">
                <a:solidFill>
                  <a:srgbClr val="0070C0"/>
                </a:solidFill>
              </a:rPr>
              <a:t>通称「赤門のページ」</a:t>
            </a:r>
          </a:p>
        </p:txBody>
      </p:sp>
      <p:sp>
        <p:nvSpPr>
          <p:cNvPr id="29" name="テキスト ボックス 28">
            <a:extLst>
              <a:ext uri="{FF2B5EF4-FFF2-40B4-BE49-F238E27FC236}">
                <a16:creationId xmlns:a16="http://schemas.microsoft.com/office/drawing/2014/main" id="{8545F5F7-598A-7405-BC19-440749EC039B}"/>
              </a:ext>
            </a:extLst>
          </p:cNvPr>
          <p:cNvSpPr txBox="1"/>
          <p:nvPr/>
        </p:nvSpPr>
        <p:spPr>
          <a:xfrm>
            <a:off x="8253785" y="1717700"/>
            <a:ext cx="3262432" cy="400110"/>
          </a:xfrm>
          <a:prstGeom prst="rect">
            <a:avLst/>
          </a:prstGeom>
          <a:solidFill>
            <a:schemeClr val="bg1"/>
          </a:solidFill>
        </p:spPr>
        <p:txBody>
          <a:bodyPr wrap="none" rtlCol="0">
            <a:spAutoFit/>
          </a:bodyPr>
          <a:lstStyle/>
          <a:p>
            <a:r>
              <a:rPr kumimoji="1" lang="ja-JP" altLang="en-US" sz="2000" dirty="0">
                <a:solidFill>
                  <a:srgbClr val="0070C0"/>
                </a:solidFill>
              </a:rPr>
              <a:t>通称「安田講堂のページ」</a:t>
            </a:r>
          </a:p>
        </p:txBody>
      </p:sp>
      <p:sp>
        <p:nvSpPr>
          <p:cNvPr id="9" name="テキスト ボックス 8">
            <a:extLst>
              <a:ext uri="{FF2B5EF4-FFF2-40B4-BE49-F238E27FC236}">
                <a16:creationId xmlns:a16="http://schemas.microsoft.com/office/drawing/2014/main" id="{2244C8CF-700F-2B0D-9721-4FC9F8339CD7}"/>
              </a:ext>
            </a:extLst>
          </p:cNvPr>
          <p:cNvSpPr txBox="1"/>
          <p:nvPr/>
        </p:nvSpPr>
        <p:spPr>
          <a:xfrm>
            <a:off x="215469" y="3249965"/>
            <a:ext cx="3024482" cy="400110"/>
          </a:xfrm>
          <a:prstGeom prst="rect">
            <a:avLst/>
          </a:prstGeom>
          <a:noFill/>
        </p:spPr>
        <p:txBody>
          <a:bodyPr wrap="none" rtlCol="0">
            <a:spAutoFit/>
          </a:bodyPr>
          <a:lstStyle/>
          <a:p>
            <a:r>
              <a:rPr lang="en-US" altLang="ja-JP" sz="2000" i="1" dirty="0">
                <a:solidFill>
                  <a:srgbClr val="0070C0"/>
                </a:solidFill>
              </a:rPr>
              <a:t>xxxxx</a:t>
            </a:r>
            <a:r>
              <a:rPr kumimoji="1" lang="en-US" altLang="ja-JP" sz="2000" dirty="0">
                <a:solidFill>
                  <a:srgbClr val="0070C0"/>
                </a:solidFill>
              </a:rPr>
              <a:t>@g.ecc.u-tokyo.ac.jp</a:t>
            </a:r>
            <a:endParaRPr kumimoji="1" lang="ja-JP" altLang="en-US" sz="2000" dirty="0">
              <a:solidFill>
                <a:srgbClr val="0070C0"/>
              </a:solidFill>
            </a:endParaRPr>
          </a:p>
        </p:txBody>
      </p:sp>
      <p:sp>
        <p:nvSpPr>
          <p:cNvPr id="11" name="テキスト プレースホルダー 10">
            <a:extLst>
              <a:ext uri="{FF2B5EF4-FFF2-40B4-BE49-F238E27FC236}">
                <a16:creationId xmlns:a16="http://schemas.microsoft.com/office/drawing/2014/main" id="{1E55EDD5-99F7-D1AE-179D-2AB90E83D5DE}"/>
              </a:ext>
            </a:extLst>
          </p:cNvPr>
          <p:cNvSpPr>
            <a:spLocks noGrp="1"/>
          </p:cNvSpPr>
          <p:nvPr>
            <p:ph type="body" idx="4294967295"/>
          </p:nvPr>
        </p:nvSpPr>
        <p:spPr>
          <a:xfrm>
            <a:off x="65665" y="4535471"/>
            <a:ext cx="4883608" cy="1908191"/>
          </a:xfrm>
        </p:spPr>
        <p:txBody>
          <a:bodyPr>
            <a:normAutofit/>
          </a:bodyPr>
          <a:lstStyle/>
          <a:p>
            <a:r>
              <a:rPr kumimoji="1" lang="ja-JP" altLang="en-US" dirty="0"/>
              <a:t>最初に</a:t>
            </a:r>
            <a:r>
              <a:rPr kumimoji="1" lang="en-US" altLang="ja-JP" dirty="0"/>
              <a:t>Google</a:t>
            </a:r>
            <a:r>
              <a:rPr kumimoji="1" lang="ja-JP" altLang="en-US" dirty="0"/>
              <a:t>のユーザ名</a:t>
            </a:r>
            <a:r>
              <a:rPr kumimoji="1" lang="ja-JP" altLang="en-US" sz="2000" dirty="0">
                <a:solidFill>
                  <a:srgbClr val="0070C0"/>
                </a:solidFill>
              </a:rPr>
              <a:t>（</a:t>
            </a:r>
            <a:r>
              <a:rPr kumimoji="1" lang="en-US" altLang="ja-JP" sz="2000" i="1" dirty="0">
                <a:solidFill>
                  <a:srgbClr val="0070C0"/>
                </a:solidFill>
              </a:rPr>
              <a:t>xxxxx</a:t>
            </a:r>
            <a:r>
              <a:rPr kumimoji="1" lang="en-US" altLang="ja-JP" sz="2000" dirty="0">
                <a:solidFill>
                  <a:srgbClr val="0070C0"/>
                </a:solidFill>
              </a:rPr>
              <a:t>@g.ecc.u-tokyo.ac.jp</a:t>
            </a:r>
            <a:r>
              <a:rPr kumimoji="1" lang="ja-JP" altLang="en-US" sz="2000" dirty="0">
                <a:solidFill>
                  <a:srgbClr val="0070C0"/>
                </a:solidFill>
              </a:rPr>
              <a:t>）</a:t>
            </a:r>
            <a:endParaRPr kumimoji="1" lang="en-US" altLang="ja-JP" dirty="0"/>
          </a:p>
          <a:p>
            <a:r>
              <a:rPr kumimoji="1" lang="ja-JP" altLang="en-US" dirty="0"/>
              <a:t>次に</a:t>
            </a:r>
            <a:r>
              <a:rPr kumimoji="1" lang="en-US" altLang="ja-JP" dirty="0" err="1"/>
              <a:t>utac</a:t>
            </a:r>
            <a:r>
              <a:rPr kumimoji="1" lang="ja-JP" altLang="en-US" sz="2000" dirty="0">
                <a:solidFill>
                  <a:srgbClr val="FF00FF"/>
                </a:solidFill>
              </a:rPr>
              <a:t>（</a:t>
            </a:r>
            <a:r>
              <a:rPr kumimoji="1" lang="en-US" altLang="ja-JP" sz="2000" dirty="0">
                <a:solidFill>
                  <a:srgbClr val="FF00FF"/>
                </a:solidFill>
              </a:rPr>
              <a:t>10</a:t>
            </a:r>
            <a:r>
              <a:rPr kumimoji="1" lang="ja-JP" altLang="en-US" sz="2000" dirty="0">
                <a:solidFill>
                  <a:srgbClr val="FF00FF"/>
                </a:solidFill>
              </a:rPr>
              <a:t>桁</a:t>
            </a:r>
            <a:r>
              <a:rPr kumimoji="1" lang="en-US" altLang="ja-JP" sz="2000" dirty="0">
                <a:solidFill>
                  <a:srgbClr val="FF00FF"/>
                </a:solidFill>
              </a:rPr>
              <a:t>@utac.u-tokyo.ac.jp</a:t>
            </a:r>
            <a:r>
              <a:rPr kumimoji="1" lang="ja-JP" altLang="en-US" sz="2000" dirty="0">
                <a:solidFill>
                  <a:srgbClr val="FF00FF"/>
                </a:solidFill>
              </a:rPr>
              <a:t>）</a:t>
            </a:r>
            <a:endParaRPr kumimoji="1" lang="en-US" altLang="ja-JP" sz="2000" dirty="0">
              <a:solidFill>
                <a:srgbClr val="FF00FF"/>
              </a:solidFill>
            </a:endParaRPr>
          </a:p>
          <a:p>
            <a:pPr marL="0" indent="0">
              <a:buNone/>
            </a:pPr>
            <a:r>
              <a:rPr kumimoji="1" lang="ja-JP" altLang="en-US" dirty="0"/>
              <a:t>を入れる</a:t>
            </a:r>
          </a:p>
        </p:txBody>
      </p:sp>
    </p:spTree>
    <p:extLst>
      <p:ext uri="{BB962C8B-B14F-4D97-AF65-F5344CB8AC3E}">
        <p14:creationId xmlns:p14="http://schemas.microsoft.com/office/powerpoint/2010/main" val="222016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B1B7A3-56C1-87B9-B252-96CB139B3896}"/>
              </a:ext>
            </a:extLst>
          </p:cNvPr>
          <p:cNvSpPr>
            <a:spLocks noGrp="1"/>
          </p:cNvSpPr>
          <p:nvPr>
            <p:ph type="title"/>
          </p:nvPr>
        </p:nvSpPr>
        <p:spPr>
          <a:xfrm>
            <a:off x="838200" y="365125"/>
            <a:ext cx="10953750" cy="1325563"/>
          </a:xfrm>
        </p:spPr>
        <p:txBody>
          <a:bodyPr/>
          <a:lstStyle/>
          <a:p>
            <a:r>
              <a:rPr kumimoji="1" lang="ja-JP" altLang="en-US" dirty="0"/>
              <a:t>すでに</a:t>
            </a:r>
            <a:r>
              <a:rPr kumimoji="1" lang="en-US" altLang="ja-JP" dirty="0"/>
              <a:t>ECCS</a:t>
            </a:r>
            <a:r>
              <a:rPr kumimoji="1" lang="ja-JP" altLang="en-US" dirty="0"/>
              <a:t>クラウドメールお使いの人は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FEADA7D-780E-4A5A-9509-852374708A46}"/>
              </a:ext>
            </a:extLst>
          </p:cNvPr>
          <p:cNvSpPr>
            <a:spLocks noGrp="1"/>
          </p:cNvSpPr>
          <p:nvPr>
            <p:ph idx="1"/>
          </p:nvPr>
        </p:nvSpPr>
        <p:spPr>
          <a:xfrm>
            <a:off x="838199" y="1825625"/>
            <a:ext cx="11115675" cy="4351338"/>
          </a:xfrm>
        </p:spPr>
        <p:txBody>
          <a:bodyPr>
            <a:normAutofit/>
          </a:bodyPr>
          <a:lstStyle/>
          <a:p>
            <a:r>
              <a:rPr kumimoji="1" lang="ja-JP" altLang="en-US" dirty="0"/>
              <a:t>特段対応の必要なし</a:t>
            </a:r>
            <a:endParaRPr kumimoji="1" lang="en-US" altLang="ja-JP" dirty="0"/>
          </a:p>
          <a:p>
            <a:pPr lvl="1"/>
            <a:r>
              <a:rPr lang="ja-JP" altLang="en-US" dirty="0"/>
              <a:t>流れを理解、対応可能にしておけばよい</a:t>
            </a:r>
            <a:endParaRPr lang="en-US" altLang="ja-JP" dirty="0"/>
          </a:p>
          <a:p>
            <a:pPr lvl="1"/>
            <a:r>
              <a:rPr lang="ja-JP" altLang="en-US" dirty="0"/>
              <a:t>気づかぬうちにやっているかもしれません</a:t>
            </a:r>
            <a:endParaRPr lang="en-US" altLang="ja-JP" dirty="0"/>
          </a:p>
          <a:p>
            <a:r>
              <a:rPr lang="ja-JP" altLang="en-US" dirty="0"/>
              <a:t>一度、ブラウザの「プライベートウィンドウ」などで体験しておくことをおススメします</a:t>
            </a:r>
            <a:endParaRPr lang="en-US" altLang="ja-JP" dirty="0"/>
          </a:p>
        </p:txBody>
      </p:sp>
      <p:sp>
        <p:nvSpPr>
          <p:cNvPr id="4" name="日付プレースホルダー 3">
            <a:extLst>
              <a:ext uri="{FF2B5EF4-FFF2-40B4-BE49-F238E27FC236}">
                <a16:creationId xmlns:a16="http://schemas.microsoft.com/office/drawing/2014/main" id="{0BDFFBF4-35EC-EE41-50DE-D833AEA84AF9}"/>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119E309D-9DD4-1BD4-D53A-16CA42678C1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CEAC6AD-CCBC-A79B-64BB-A7A2F134B960}"/>
              </a:ext>
            </a:extLst>
          </p:cNvPr>
          <p:cNvSpPr>
            <a:spLocks noGrp="1"/>
          </p:cNvSpPr>
          <p:nvPr>
            <p:ph type="sldNum" sz="quarter" idx="12"/>
          </p:nvPr>
        </p:nvSpPr>
        <p:spPr/>
        <p:txBody>
          <a:bodyPr/>
          <a:lstStyle/>
          <a:p>
            <a:fld id="{55E32C41-2E12-F042-B05A-CBC2BA75F68F}" type="slidenum">
              <a:rPr kumimoji="1" lang="ja-JP" altLang="en-US" smtClean="0"/>
              <a:t>23</a:t>
            </a:fld>
            <a:endParaRPr kumimoji="1" lang="ja-JP" altLang="en-US"/>
          </a:p>
        </p:txBody>
      </p:sp>
    </p:spTree>
    <p:extLst>
      <p:ext uri="{BB962C8B-B14F-4D97-AF65-F5344CB8AC3E}">
        <p14:creationId xmlns:p14="http://schemas.microsoft.com/office/powerpoint/2010/main" val="368056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31C4B-B2C0-6BFC-173A-347297BA584B}"/>
              </a:ext>
            </a:extLst>
          </p:cNvPr>
          <p:cNvSpPr>
            <a:spLocks noGrp="1"/>
          </p:cNvSpPr>
          <p:nvPr>
            <p:ph type="title"/>
          </p:nvPr>
        </p:nvSpPr>
        <p:spPr/>
        <p:txBody>
          <a:bodyPr/>
          <a:lstStyle/>
          <a:p>
            <a:r>
              <a:rPr kumimoji="1" lang="ja-JP" altLang="en-US" dirty="0"/>
              <a:t>これから使うという人は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751E2A16-5BCD-87F3-A98D-6E3634B13477}"/>
              </a:ext>
            </a:extLst>
          </p:cNvPr>
          <p:cNvSpPr>
            <a:spLocks noGrp="1"/>
          </p:cNvSpPr>
          <p:nvPr>
            <p:ph idx="1"/>
          </p:nvPr>
        </p:nvSpPr>
        <p:spPr>
          <a:xfrm>
            <a:off x="838200" y="1825625"/>
            <a:ext cx="10654145" cy="4351338"/>
          </a:xfrm>
        </p:spPr>
        <p:txBody>
          <a:bodyPr/>
          <a:lstStyle/>
          <a:p>
            <a:r>
              <a:rPr kumimoji="1" lang="en-US" altLang="ja-JP" dirty="0"/>
              <a:t>Google</a:t>
            </a:r>
            <a:r>
              <a:rPr kumimoji="1" lang="ja-JP" altLang="en-US" dirty="0"/>
              <a:t>のユーザ名</a:t>
            </a:r>
            <a:r>
              <a:rPr kumimoji="1" lang="ja-JP" altLang="en-US" dirty="0">
                <a:solidFill>
                  <a:srgbClr val="0070C0"/>
                </a:solidFill>
              </a:rPr>
              <a:t>（</a:t>
            </a:r>
            <a:r>
              <a:rPr kumimoji="1" lang="en-US" altLang="ja-JP" i="1" dirty="0">
                <a:solidFill>
                  <a:srgbClr val="0070C0"/>
                </a:solidFill>
              </a:rPr>
              <a:t>xxxxx</a:t>
            </a:r>
            <a:r>
              <a:rPr kumimoji="1" lang="en-US" altLang="ja-JP" dirty="0">
                <a:solidFill>
                  <a:srgbClr val="0070C0"/>
                </a:solidFill>
              </a:rPr>
              <a:t>@g.ecc.u-tokyo.ac.jp</a:t>
            </a:r>
            <a:r>
              <a:rPr kumimoji="1" lang="ja-JP" altLang="en-US" dirty="0">
                <a:solidFill>
                  <a:srgbClr val="0070C0"/>
                </a:solidFill>
              </a:rPr>
              <a:t>）</a:t>
            </a:r>
            <a:r>
              <a:rPr kumimoji="1" lang="ja-JP" altLang="en-US" dirty="0"/>
              <a:t>の </a:t>
            </a:r>
            <a:r>
              <a:rPr kumimoji="1" lang="en-US" altLang="ja-JP" dirty="0"/>
              <a:t>@</a:t>
            </a:r>
            <a:r>
              <a:rPr kumimoji="1" lang="ja-JP" altLang="en-US" dirty="0"/>
              <a:t>以前の部分</a:t>
            </a:r>
            <a:r>
              <a:rPr kumimoji="1" lang="ja-JP" altLang="en-US" dirty="0">
                <a:solidFill>
                  <a:srgbClr val="0070C0"/>
                </a:solidFill>
              </a:rPr>
              <a:t>（ローカルパート）</a:t>
            </a:r>
            <a:r>
              <a:rPr kumimoji="1" lang="ja-JP" altLang="en-US" dirty="0"/>
              <a:t>を自分好みに</a:t>
            </a:r>
            <a:r>
              <a:rPr lang="ja-JP" altLang="en-US" dirty="0"/>
              <a:t>設定します</a:t>
            </a:r>
            <a:endParaRPr lang="en-US" altLang="ja-JP" dirty="0"/>
          </a:p>
          <a:p>
            <a:r>
              <a:rPr lang="en-US" altLang="ja-JP" dirty="0">
                <a:hlinkClick r:id="rId2"/>
              </a:rPr>
              <a:t>UTokyo Account</a:t>
            </a:r>
            <a:r>
              <a:rPr lang="ja-JP" altLang="en-US" dirty="0">
                <a:hlinkClick r:id="rId2"/>
              </a:rPr>
              <a:t>利用者メニュー</a:t>
            </a:r>
            <a:r>
              <a:rPr lang="ja-JP" altLang="en-US" dirty="0"/>
              <a:t> </a:t>
            </a:r>
            <a:br>
              <a:rPr lang="en-US" altLang="ja-JP" dirty="0"/>
            </a:br>
            <a:r>
              <a:rPr lang="ja-JP" altLang="en-US" dirty="0"/>
              <a:t>  </a:t>
            </a:r>
            <a:r>
              <a:rPr lang="ja-JP" altLang="en-US" dirty="0">
                <a:sym typeface="Symbol" panose="05050102010706020507" pitchFamily="18" charset="2"/>
              </a:rPr>
              <a:t> </a:t>
            </a:r>
            <a:r>
              <a:rPr lang="en-US" altLang="ja-JP" dirty="0"/>
              <a:t>ECCS</a:t>
            </a:r>
            <a:r>
              <a:rPr lang="ja-JP" altLang="en-US" dirty="0"/>
              <a:t>クラウドメール </a:t>
            </a:r>
            <a:endParaRPr lang="en-US" altLang="ja-JP" dirty="0"/>
          </a:p>
          <a:p>
            <a:r>
              <a:rPr kumimoji="1" lang="ja-JP" altLang="en-US" dirty="0"/>
              <a:t>設定後、</a:t>
            </a:r>
            <a:r>
              <a:rPr kumimoji="1" lang="ja-JP" altLang="en-US" dirty="0">
                <a:solidFill>
                  <a:srgbClr val="FF00FF"/>
                </a:solidFill>
              </a:rPr>
              <a:t>反映まで</a:t>
            </a:r>
            <a:r>
              <a:rPr kumimoji="1" lang="en-US" altLang="ja-JP" dirty="0">
                <a:solidFill>
                  <a:srgbClr val="FF00FF"/>
                </a:solidFill>
              </a:rPr>
              <a:t>40</a:t>
            </a:r>
            <a:r>
              <a:rPr kumimoji="1" lang="ja-JP" altLang="en-US" dirty="0">
                <a:solidFill>
                  <a:srgbClr val="FF00FF"/>
                </a:solidFill>
              </a:rPr>
              <a:t>分</a:t>
            </a:r>
            <a:r>
              <a:rPr kumimoji="1" lang="ja-JP" altLang="en-US" dirty="0"/>
              <a:t>ほどかかります</a:t>
            </a:r>
            <a:endParaRPr kumimoji="1" lang="en-US" altLang="ja-JP" dirty="0"/>
          </a:p>
        </p:txBody>
      </p:sp>
      <p:sp>
        <p:nvSpPr>
          <p:cNvPr id="4" name="日付プレースホルダー 3">
            <a:extLst>
              <a:ext uri="{FF2B5EF4-FFF2-40B4-BE49-F238E27FC236}">
                <a16:creationId xmlns:a16="http://schemas.microsoft.com/office/drawing/2014/main" id="{A9DEDE3A-4B29-39C7-58CE-CB6E8DCB292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37E153B-BDC1-7868-BC53-01A3AD2630B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5ECCA99-4403-64CD-5CD7-714C197CF4CC}"/>
              </a:ext>
            </a:extLst>
          </p:cNvPr>
          <p:cNvSpPr>
            <a:spLocks noGrp="1"/>
          </p:cNvSpPr>
          <p:nvPr>
            <p:ph type="sldNum" sz="quarter" idx="12"/>
          </p:nvPr>
        </p:nvSpPr>
        <p:spPr/>
        <p:txBody>
          <a:bodyPr/>
          <a:lstStyle/>
          <a:p>
            <a:fld id="{55E32C41-2E12-F042-B05A-CBC2BA75F68F}" type="slidenum">
              <a:rPr kumimoji="1" lang="ja-JP" altLang="en-US" smtClean="0"/>
              <a:t>24</a:t>
            </a:fld>
            <a:endParaRPr kumimoji="1" lang="ja-JP" altLang="en-US"/>
          </a:p>
        </p:txBody>
      </p:sp>
      <p:grpSp>
        <p:nvGrpSpPr>
          <p:cNvPr id="9" name="グループ化 8">
            <a:extLst>
              <a:ext uri="{FF2B5EF4-FFF2-40B4-BE49-F238E27FC236}">
                <a16:creationId xmlns:a16="http://schemas.microsoft.com/office/drawing/2014/main" id="{7AF0CF2B-C68D-7CAE-870B-F03182DF004F}"/>
              </a:ext>
            </a:extLst>
          </p:cNvPr>
          <p:cNvGrpSpPr/>
          <p:nvPr/>
        </p:nvGrpSpPr>
        <p:grpSpPr>
          <a:xfrm>
            <a:off x="4429828" y="5155429"/>
            <a:ext cx="2581730" cy="623484"/>
            <a:chOff x="6864110" y="4933008"/>
            <a:chExt cx="2581730" cy="623484"/>
          </a:xfrm>
        </p:grpSpPr>
        <p:sp>
          <p:nvSpPr>
            <p:cNvPr id="7" name="テキスト ボックス 6">
              <a:extLst>
                <a:ext uri="{FF2B5EF4-FFF2-40B4-BE49-F238E27FC236}">
                  <a16:creationId xmlns:a16="http://schemas.microsoft.com/office/drawing/2014/main" id="{0B22ACE1-058E-01BC-58E1-4C9ED5F3C4E5}"/>
                </a:ext>
              </a:extLst>
            </p:cNvPr>
            <p:cNvSpPr txBox="1"/>
            <p:nvPr/>
          </p:nvSpPr>
          <p:spPr>
            <a:xfrm>
              <a:off x="6864110" y="4933008"/>
              <a:ext cx="2313940" cy="461665"/>
            </a:xfrm>
            <a:prstGeom prst="rect">
              <a:avLst/>
            </a:prstGeom>
            <a:noFill/>
            <a:ln w="9525">
              <a:solidFill>
                <a:schemeClr val="tx1"/>
              </a:solidFill>
            </a:ln>
          </p:spPr>
          <p:txBody>
            <a:bodyPr wrap="square">
              <a:spAutoFit/>
            </a:bodyPr>
            <a:lstStyle/>
            <a:p>
              <a:r>
                <a:rPr kumimoji="1" lang="en-US" altLang="ja-JP" sz="2400" dirty="0"/>
                <a:t>utelecon google</a:t>
              </a:r>
              <a:endParaRPr lang="ja-JP" altLang="en-US" sz="2400" dirty="0"/>
            </a:p>
          </p:txBody>
        </p:sp>
        <p:pic>
          <p:nvPicPr>
            <p:cNvPr id="8" name="図 7" descr="アイコン&#10;&#10;自動的に生成された説明">
              <a:extLst>
                <a:ext uri="{FF2B5EF4-FFF2-40B4-BE49-F238E27FC236}">
                  <a16:creationId xmlns:a16="http://schemas.microsoft.com/office/drawing/2014/main" id="{C24360D1-F7C6-C256-4F72-2F6B24E34B9F}"/>
                </a:ext>
              </a:extLst>
            </p:cNvPr>
            <p:cNvPicPr>
              <a:picLocks noChangeAspect="1"/>
            </p:cNvPicPr>
            <p:nvPr/>
          </p:nvPicPr>
          <p:blipFill>
            <a:blip r:embed="rId3"/>
            <a:stretch>
              <a:fillRect/>
            </a:stretch>
          </p:blipFill>
          <p:spPr>
            <a:xfrm flipH="1">
              <a:off x="8910260" y="4938816"/>
              <a:ext cx="535580" cy="617676"/>
            </a:xfrm>
            <a:prstGeom prst="rect">
              <a:avLst/>
            </a:prstGeom>
          </p:spPr>
        </p:pic>
      </p:grpSp>
    </p:spTree>
    <p:extLst>
      <p:ext uri="{BB962C8B-B14F-4D97-AF65-F5344CB8AC3E}">
        <p14:creationId xmlns:p14="http://schemas.microsoft.com/office/powerpoint/2010/main" val="363027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0CE57-36C1-780F-955B-5806EA6341BC}"/>
              </a:ext>
            </a:extLst>
          </p:cNvPr>
          <p:cNvSpPr>
            <a:spLocks noGrp="1"/>
          </p:cNvSpPr>
          <p:nvPr>
            <p:ph type="title"/>
          </p:nvPr>
        </p:nvSpPr>
        <p:spPr/>
        <p:txBody>
          <a:bodyPr/>
          <a:lstStyle/>
          <a:p>
            <a:r>
              <a:rPr lang="ja-JP" altLang="en-US" dirty="0"/>
              <a:t>主な更新情報</a:t>
            </a:r>
            <a:endParaRPr kumimoji="1" lang="ja-JP" altLang="en-US" dirty="0"/>
          </a:p>
        </p:txBody>
      </p:sp>
      <p:sp>
        <p:nvSpPr>
          <p:cNvPr id="3" name="コンテンツ プレースホルダー 2">
            <a:extLst>
              <a:ext uri="{FF2B5EF4-FFF2-40B4-BE49-F238E27FC236}">
                <a16:creationId xmlns:a16="http://schemas.microsoft.com/office/drawing/2014/main" id="{47EE6FF0-FC18-45CE-9EA6-159A7933ADD7}"/>
              </a:ext>
            </a:extLst>
          </p:cNvPr>
          <p:cNvSpPr>
            <a:spLocks noGrp="1"/>
          </p:cNvSpPr>
          <p:nvPr>
            <p:ph idx="1"/>
          </p:nvPr>
        </p:nvSpPr>
        <p:spPr>
          <a:xfrm>
            <a:off x="270165" y="1825625"/>
            <a:ext cx="11529112" cy="4351338"/>
          </a:xfrm>
        </p:spPr>
        <p:txBody>
          <a:bodyPr/>
          <a:lstStyle/>
          <a:p>
            <a:r>
              <a:rPr kumimoji="1" lang="en-US" altLang="ja-JP" dirty="0"/>
              <a:t>2024/03/01 : </a:t>
            </a:r>
            <a:r>
              <a:rPr lang="en-US" altLang="ja-JP" dirty="0"/>
              <a:t>LMS</a:t>
            </a:r>
            <a:r>
              <a:rPr lang="ja-JP" altLang="en-US" dirty="0"/>
              <a:t>が </a:t>
            </a:r>
            <a:r>
              <a:rPr lang="en-US" altLang="ja-JP" dirty="0"/>
              <a:t>ITC-LMS </a:t>
            </a:r>
            <a:r>
              <a:rPr lang="en-US" altLang="ja-JP" dirty="0">
                <a:sym typeface="Symbol" panose="05050102010706020507" pitchFamily="18" charset="2"/>
              </a:rPr>
              <a:t></a:t>
            </a:r>
            <a:r>
              <a:rPr lang="ja-JP" altLang="en-US" dirty="0">
                <a:sym typeface="Symbol" panose="05050102010706020507" pitchFamily="18" charset="2"/>
              </a:rPr>
              <a:t> </a:t>
            </a:r>
            <a:r>
              <a:rPr lang="en-US" altLang="ja-JP" dirty="0"/>
              <a:t>UTokyo LMS (UTOL) </a:t>
            </a:r>
            <a:r>
              <a:rPr lang="ja-JP" altLang="en-US" dirty="0"/>
              <a:t>へ</a:t>
            </a:r>
            <a:endParaRPr kumimoji="1" lang="en-US" altLang="ja-JP" dirty="0"/>
          </a:p>
          <a:p>
            <a:r>
              <a:rPr kumimoji="1" lang="en-US" altLang="ja-JP" dirty="0"/>
              <a:t>2024/03/12 : </a:t>
            </a:r>
            <a:r>
              <a:rPr kumimoji="1" lang="en-US" altLang="ja-JP" dirty="0" err="1"/>
              <a:t>UToko</a:t>
            </a:r>
            <a:r>
              <a:rPr kumimoji="1" lang="en-US" altLang="ja-JP" dirty="0"/>
              <a:t> Account</a:t>
            </a:r>
            <a:r>
              <a:rPr lang="ja-JP" altLang="en-US" dirty="0"/>
              <a:t> </a:t>
            </a:r>
            <a:r>
              <a:rPr kumimoji="1" lang="ja-JP" altLang="en-US" dirty="0"/>
              <a:t>サインインの流れ</a:t>
            </a:r>
            <a:r>
              <a:rPr lang="ja-JP" altLang="en-US" dirty="0"/>
              <a:t>微小変化</a:t>
            </a:r>
            <a:endParaRPr kumimoji="1" lang="en-US" altLang="ja-JP" dirty="0"/>
          </a:p>
          <a:p>
            <a:r>
              <a:rPr kumimoji="1" lang="en-US" altLang="ja-JP" dirty="0"/>
              <a:t>2024/02/20 : Google</a:t>
            </a:r>
            <a:r>
              <a:rPr kumimoji="1" lang="ja-JP" altLang="en-US" dirty="0"/>
              <a:t>も</a:t>
            </a:r>
            <a:r>
              <a:rPr kumimoji="1" lang="en-US" altLang="ja-JP" dirty="0"/>
              <a:t>UTokyo Account</a:t>
            </a:r>
            <a:r>
              <a:rPr kumimoji="1" lang="ja-JP" altLang="en-US" dirty="0"/>
              <a:t>でサインイン</a:t>
            </a:r>
            <a:endParaRPr kumimoji="1" lang="en-US" altLang="ja-JP" dirty="0"/>
          </a:p>
          <a:p>
            <a:r>
              <a:rPr kumimoji="1" lang="en-US" altLang="ja-JP" dirty="0"/>
              <a:t>2024/03/12 : </a:t>
            </a:r>
            <a:r>
              <a:rPr kumimoji="1" lang="ja-JP" altLang="en-US" dirty="0"/>
              <a:t>パスワードレス認証</a:t>
            </a:r>
          </a:p>
        </p:txBody>
      </p:sp>
      <p:sp>
        <p:nvSpPr>
          <p:cNvPr id="4" name="日付プレースホルダー 3">
            <a:extLst>
              <a:ext uri="{FF2B5EF4-FFF2-40B4-BE49-F238E27FC236}">
                <a16:creationId xmlns:a16="http://schemas.microsoft.com/office/drawing/2014/main" id="{3BD152CC-0ABE-039F-114A-E237B9CF05D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25442D3-9FB4-D765-E1C8-17CDFD4CA2C2}"/>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6944D6B-1C56-0E97-4AA6-6FC004AB5B14}"/>
              </a:ext>
            </a:extLst>
          </p:cNvPr>
          <p:cNvSpPr>
            <a:spLocks noGrp="1"/>
          </p:cNvSpPr>
          <p:nvPr>
            <p:ph type="sldNum" sz="quarter" idx="12"/>
          </p:nvPr>
        </p:nvSpPr>
        <p:spPr/>
        <p:txBody>
          <a:bodyPr/>
          <a:lstStyle/>
          <a:p>
            <a:fld id="{55E32C41-2E12-F042-B05A-CBC2BA75F68F}" type="slidenum">
              <a:rPr kumimoji="1" lang="ja-JP" altLang="en-US" smtClean="0"/>
              <a:t>25</a:t>
            </a:fld>
            <a:endParaRPr kumimoji="1" lang="ja-JP" altLang="en-US"/>
          </a:p>
        </p:txBody>
      </p:sp>
      <p:sp>
        <p:nvSpPr>
          <p:cNvPr id="7" name="正方形/長方形 6">
            <a:extLst>
              <a:ext uri="{FF2B5EF4-FFF2-40B4-BE49-F238E27FC236}">
                <a16:creationId xmlns:a16="http://schemas.microsoft.com/office/drawing/2014/main" id="{F469DF4B-F596-E1F4-BEBD-394101C84AC9}"/>
              </a:ext>
            </a:extLst>
          </p:cNvPr>
          <p:cNvSpPr/>
          <p:nvPr/>
        </p:nvSpPr>
        <p:spPr>
          <a:xfrm>
            <a:off x="249384" y="3667125"/>
            <a:ext cx="7189642" cy="5091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E7F446-CA48-8872-360B-2C7080FDA4B3}"/>
              </a:ext>
            </a:extLst>
          </p:cNvPr>
          <p:cNvSpPr txBox="1"/>
          <p:nvPr/>
        </p:nvSpPr>
        <p:spPr>
          <a:xfrm>
            <a:off x="3392905" y="4322911"/>
            <a:ext cx="7263527" cy="461665"/>
          </a:xfrm>
          <a:prstGeom prst="rect">
            <a:avLst/>
          </a:prstGeom>
          <a:noFill/>
        </p:spPr>
        <p:txBody>
          <a:bodyPr wrap="none" rtlCol="0">
            <a:spAutoFit/>
          </a:bodyPr>
          <a:lstStyle/>
          <a:p>
            <a:r>
              <a:rPr kumimoji="1" lang="ja-JP" altLang="en-US" sz="2400" dirty="0">
                <a:solidFill>
                  <a:srgbClr val="0070C0"/>
                </a:solidFill>
              </a:rPr>
              <a:t>ここでは飛ばして多要素認証の説明後に説明します</a:t>
            </a:r>
          </a:p>
        </p:txBody>
      </p:sp>
    </p:spTree>
    <p:extLst>
      <p:ext uri="{BB962C8B-B14F-4D97-AF65-F5344CB8AC3E}">
        <p14:creationId xmlns:p14="http://schemas.microsoft.com/office/powerpoint/2010/main" val="219822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26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3319247"/>
            <a:ext cx="4819650" cy="881277"/>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10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3D6B7-7D8D-4530-96FD-42CBAB5C2079}"/>
              </a:ext>
            </a:extLst>
          </p:cNvPr>
          <p:cNvSpPr>
            <a:spLocks noGrp="1"/>
          </p:cNvSpPr>
          <p:nvPr>
            <p:ph type="title"/>
          </p:nvPr>
        </p:nvSpPr>
        <p:spPr/>
        <p:txBody>
          <a:bodyPr/>
          <a:lstStyle/>
          <a:p>
            <a:r>
              <a:rPr kumimoji="1" lang="ja-JP" altLang="en-US" dirty="0"/>
              <a:t>多要素認証とは</a:t>
            </a:r>
          </a:p>
        </p:txBody>
      </p:sp>
      <p:sp>
        <p:nvSpPr>
          <p:cNvPr id="3" name="コンテンツ プレースホルダー 2">
            <a:extLst>
              <a:ext uri="{FF2B5EF4-FFF2-40B4-BE49-F238E27FC236}">
                <a16:creationId xmlns:a16="http://schemas.microsoft.com/office/drawing/2014/main" id="{D4E777CB-0FF5-477E-AA59-61B96770E438}"/>
              </a:ext>
            </a:extLst>
          </p:cNvPr>
          <p:cNvSpPr>
            <a:spLocks noGrp="1"/>
          </p:cNvSpPr>
          <p:nvPr>
            <p:ph idx="1"/>
          </p:nvPr>
        </p:nvSpPr>
        <p:spPr>
          <a:xfrm>
            <a:off x="315315" y="2027756"/>
            <a:ext cx="11535245" cy="3843655"/>
          </a:xfrm>
        </p:spPr>
        <p:txBody>
          <a:bodyPr>
            <a:normAutofit/>
          </a:bodyPr>
          <a:lstStyle/>
          <a:p>
            <a:r>
              <a:rPr kumimoji="1" lang="ja-JP" altLang="en-US" dirty="0"/>
              <a:t>一般には、正当な利用者しか知る（持つ）はずのない</a:t>
            </a:r>
            <a:r>
              <a:rPr kumimoji="1" lang="en-US" altLang="ja-JP" dirty="0">
                <a:solidFill>
                  <a:srgbClr val="0070C0"/>
                </a:solidFill>
              </a:rPr>
              <a:t>2</a:t>
            </a:r>
            <a:r>
              <a:rPr kumimoji="1" lang="ja-JP" altLang="en-US" dirty="0">
                <a:solidFill>
                  <a:srgbClr val="0070C0"/>
                </a:solidFill>
              </a:rPr>
              <a:t>つ以上の情報</a:t>
            </a:r>
            <a:r>
              <a:rPr lang="ja-JP" altLang="en-US" dirty="0"/>
              <a:t>を確認してログイン許可すること</a:t>
            </a:r>
            <a:endParaRPr lang="en-US" altLang="ja-JP" dirty="0"/>
          </a:p>
          <a:p>
            <a:pPr lvl="1"/>
            <a:r>
              <a:rPr kumimoji="1" lang="ja-JP" altLang="en-US" dirty="0"/>
              <a:t>パスワード、</a:t>
            </a:r>
            <a:r>
              <a:rPr lang="ja-JP" altLang="en-US" dirty="0"/>
              <a:t>電話、スマホ、専用デバイス、生体情報、</a:t>
            </a:r>
            <a:r>
              <a:rPr lang="en-US" altLang="ja-JP" dirty="0"/>
              <a:t>etc.</a:t>
            </a:r>
          </a:p>
          <a:p>
            <a:r>
              <a:rPr lang="ja-JP" altLang="en-US" dirty="0"/>
              <a:t>パターン</a:t>
            </a:r>
            <a:r>
              <a:rPr lang="en-US" altLang="ja-JP" dirty="0"/>
              <a:t>1:</a:t>
            </a:r>
            <a:r>
              <a:rPr lang="ja-JP" altLang="en-US" dirty="0">
                <a:solidFill>
                  <a:srgbClr val="F010D5"/>
                </a:solidFill>
              </a:rPr>
              <a:t>  </a:t>
            </a:r>
            <a:r>
              <a:rPr kumimoji="1" lang="ja-JP" altLang="en-US" dirty="0">
                <a:solidFill>
                  <a:srgbClr val="0070C0"/>
                </a:solidFill>
              </a:rPr>
              <a:t>パスワード</a:t>
            </a:r>
            <a:r>
              <a:rPr kumimoji="1" lang="ja-JP" altLang="en-US" dirty="0"/>
              <a:t>＋</a:t>
            </a:r>
            <a:r>
              <a:rPr kumimoji="1" lang="ja-JP" altLang="en-US" dirty="0">
                <a:solidFill>
                  <a:srgbClr val="0070C0"/>
                </a:solidFill>
              </a:rPr>
              <a:t>何か</a:t>
            </a:r>
            <a:endParaRPr lang="en-US" altLang="ja-JP" dirty="0">
              <a:solidFill>
                <a:srgbClr val="0070C0"/>
              </a:solidFill>
            </a:endParaRPr>
          </a:p>
          <a:p>
            <a:r>
              <a:rPr kumimoji="1" lang="ja-JP" altLang="en-US" dirty="0"/>
              <a:t>パターン</a:t>
            </a:r>
            <a:r>
              <a:rPr kumimoji="1" lang="en-US" altLang="ja-JP" dirty="0"/>
              <a:t>2:</a:t>
            </a:r>
            <a:r>
              <a:rPr kumimoji="1" lang="ja-JP" altLang="en-US" dirty="0"/>
              <a:t>  「</a:t>
            </a:r>
            <a:r>
              <a:rPr lang="ja-JP" altLang="en-US" dirty="0"/>
              <a:t>パスワードレス認証」</a:t>
            </a:r>
            <a:endParaRPr lang="en-US" altLang="ja-JP" dirty="0"/>
          </a:p>
          <a:p>
            <a:pPr lvl="1"/>
            <a:r>
              <a:rPr lang="ja-JP" altLang="en-US" dirty="0">
                <a:solidFill>
                  <a:srgbClr val="0070C0"/>
                </a:solidFill>
              </a:rPr>
              <a:t>スマホ</a:t>
            </a:r>
            <a:r>
              <a:rPr lang="ja-JP" altLang="en-US" dirty="0"/>
              <a:t>＋</a:t>
            </a:r>
            <a:r>
              <a:rPr lang="ja-JP" altLang="en-US" dirty="0">
                <a:solidFill>
                  <a:srgbClr val="0070C0"/>
                </a:solidFill>
              </a:rPr>
              <a:t>生体情報</a:t>
            </a:r>
            <a:endParaRPr lang="en-US" altLang="ja-JP" dirty="0">
              <a:solidFill>
                <a:srgbClr val="0070C0"/>
              </a:solidFill>
            </a:endParaRPr>
          </a:p>
          <a:p>
            <a:pPr lvl="1"/>
            <a:r>
              <a:rPr lang="ja-JP" altLang="en-US" dirty="0">
                <a:solidFill>
                  <a:srgbClr val="0070C0"/>
                </a:solidFill>
              </a:rPr>
              <a:t>専用デバイス</a:t>
            </a:r>
            <a:r>
              <a:rPr lang="ja-JP" altLang="en-US" dirty="0"/>
              <a:t>＋</a:t>
            </a:r>
            <a:r>
              <a:rPr lang="ja-JP" altLang="en-US" dirty="0">
                <a:solidFill>
                  <a:srgbClr val="0070C0"/>
                </a:solidFill>
              </a:rPr>
              <a:t>生体情報</a:t>
            </a:r>
            <a:r>
              <a:rPr lang="ja-JP" altLang="en-US" dirty="0"/>
              <a:t>など</a:t>
            </a:r>
            <a:endParaRPr kumimoji="1" lang="ja-JP" altLang="en-US" dirty="0"/>
          </a:p>
        </p:txBody>
      </p:sp>
      <p:sp>
        <p:nvSpPr>
          <p:cNvPr id="4" name="日付プレースホルダー 3">
            <a:extLst>
              <a:ext uri="{FF2B5EF4-FFF2-40B4-BE49-F238E27FC236}">
                <a16:creationId xmlns:a16="http://schemas.microsoft.com/office/drawing/2014/main" id="{E4D58164-71D1-4096-A983-7F0BD955E01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4911568-A1B7-4B80-9366-5BA52F460D8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0D40BE4-2CCF-4E5A-853E-B299FDF26F00}"/>
              </a:ext>
            </a:extLst>
          </p:cNvPr>
          <p:cNvSpPr>
            <a:spLocks noGrp="1"/>
          </p:cNvSpPr>
          <p:nvPr>
            <p:ph type="sldNum" sz="quarter" idx="12"/>
          </p:nvPr>
        </p:nvSpPr>
        <p:spPr/>
        <p:txBody>
          <a:bodyPr/>
          <a:lstStyle/>
          <a:p>
            <a:fld id="{EDF77D8D-9987-453A-9A05-EB91CA595C68}" type="slidenum">
              <a:rPr kumimoji="1" lang="ja-JP" altLang="en-US" smtClean="0"/>
              <a:pPr/>
              <a:t>27</a:t>
            </a:fld>
            <a:endParaRPr kumimoji="1" lang="ja-JP" altLang="en-US"/>
          </a:p>
        </p:txBody>
      </p:sp>
    </p:spTree>
    <p:extLst>
      <p:ext uri="{BB962C8B-B14F-4D97-AF65-F5344CB8AC3E}">
        <p14:creationId xmlns:p14="http://schemas.microsoft.com/office/powerpoint/2010/main" val="377815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kumimoji="1" lang="ja-JP" altLang="en-US" dirty="0"/>
              <a:t>なぜ多要素認証</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685800" y="2088291"/>
            <a:ext cx="10896600" cy="4169633"/>
          </a:xfrm>
        </p:spPr>
        <p:txBody>
          <a:bodyPr>
            <a:normAutofit/>
          </a:bodyPr>
          <a:lstStyle/>
          <a:p>
            <a:r>
              <a:rPr kumimoji="1" lang="ja-JP" altLang="en-US" dirty="0"/>
              <a:t>多要素にすることでパスワードだけの状態よりも</a:t>
            </a:r>
            <a:r>
              <a:rPr kumimoji="1" lang="ja-JP" altLang="en-US" dirty="0">
                <a:solidFill>
                  <a:srgbClr val="0070C0"/>
                </a:solidFill>
              </a:rPr>
              <a:t>「格段に」</a:t>
            </a:r>
            <a:r>
              <a:rPr kumimoji="1" lang="ja-JP" altLang="en-US" dirty="0"/>
              <a:t>安全になる</a:t>
            </a:r>
            <a:endParaRPr kumimoji="1" lang="en-US" altLang="ja-JP" dirty="0"/>
          </a:p>
          <a:p>
            <a:pPr lvl="1"/>
            <a:r>
              <a:rPr kumimoji="1" lang="ja-JP" altLang="en-US" dirty="0"/>
              <a:t>特に、標的型メール・フィッシング（</a:t>
            </a:r>
            <a:r>
              <a:rPr kumimoji="1" lang="en-US" altLang="ja-JP" dirty="0"/>
              <a:t>※</a:t>
            </a:r>
            <a:r>
              <a:rPr kumimoji="1" lang="ja-JP" altLang="en-US" dirty="0"/>
              <a:t>）に</a:t>
            </a:r>
            <a:r>
              <a:rPr lang="ja-JP" altLang="en-US" dirty="0"/>
              <a:t>対して</a:t>
            </a:r>
            <a:endParaRPr kumimoji="1" lang="en-US" altLang="ja-JP" dirty="0"/>
          </a:p>
          <a:p>
            <a:pPr lvl="1"/>
            <a:r>
              <a:rPr lang="ja-JP" altLang="en-US" sz="1400" dirty="0"/>
              <a:t>（</a:t>
            </a:r>
            <a:r>
              <a:rPr lang="en-US" altLang="ja-JP" sz="1400" dirty="0"/>
              <a:t>※</a:t>
            </a:r>
            <a:r>
              <a:rPr lang="ja-JP" altLang="en-US" sz="1400" dirty="0"/>
              <a:t>）メールに埋め込まれたリンクなどで攻撃者のサイトへ誘導しパスワードを入力させる</a:t>
            </a:r>
            <a:endParaRPr lang="en-US" altLang="ja-JP" sz="1400" dirty="0"/>
          </a:p>
          <a:p>
            <a:r>
              <a:rPr lang="en-US" altLang="ja-JP" dirty="0"/>
              <a:t>2024/03/05</a:t>
            </a:r>
            <a:r>
              <a:rPr lang="ja-JP" altLang="en-US" dirty="0"/>
              <a:t>学内通知</a:t>
            </a:r>
            <a:r>
              <a:rPr lang="ja-JP" altLang="en-US" dirty="0">
                <a:solidFill>
                  <a:srgbClr val="0070C0"/>
                </a:solidFill>
              </a:rPr>
              <a:t>「フィッシングメール・標的型攻撃メール対策のために知っておくとよいこと」</a:t>
            </a:r>
            <a:endParaRPr lang="en-US" altLang="ja-JP" dirty="0">
              <a:solidFill>
                <a:srgbClr val="0070C0"/>
              </a:solidFill>
            </a:endParaRPr>
          </a:p>
          <a:p>
            <a:pPr lvl="1"/>
            <a:r>
              <a:rPr lang="en-US" altLang="ja-JP" dirty="0">
                <a:solidFill>
                  <a:schemeClr val="tx1"/>
                </a:solidFill>
                <a:hlinkClick r:id="rId2"/>
              </a:rPr>
              <a:t>UTokyo Portal</a:t>
            </a:r>
            <a:r>
              <a:rPr lang="ja-JP" altLang="en-US" dirty="0">
                <a:solidFill>
                  <a:schemeClr val="tx1"/>
                </a:solidFill>
              </a:rPr>
              <a:t>に行き                                               で検索</a:t>
            </a:r>
            <a:endParaRPr lang="en-US" altLang="ja-JP" dirty="0">
              <a:solidFill>
                <a:schemeClr val="tx1"/>
              </a:solidFill>
            </a:endParaRPr>
          </a:p>
          <a:p>
            <a:pPr lvl="1"/>
            <a:endParaRPr lang="en-US" altLang="ja-JP" dirty="0">
              <a:solidFill>
                <a:srgbClr val="0070C0"/>
              </a:solidFill>
            </a:endParaRPr>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28</a:t>
            </a:fld>
            <a:endParaRPr kumimoji="1" lang="ja-JP" altLang="en-US"/>
          </a:p>
        </p:txBody>
      </p:sp>
      <p:sp>
        <p:nvSpPr>
          <p:cNvPr id="8" name="テキスト ボックス 7">
            <a:extLst>
              <a:ext uri="{FF2B5EF4-FFF2-40B4-BE49-F238E27FC236}">
                <a16:creationId xmlns:a16="http://schemas.microsoft.com/office/drawing/2014/main" id="{8ECA3632-55E2-BDF8-EEE7-0344EE18F994}"/>
              </a:ext>
            </a:extLst>
          </p:cNvPr>
          <p:cNvSpPr txBox="1"/>
          <p:nvPr/>
        </p:nvSpPr>
        <p:spPr>
          <a:xfrm>
            <a:off x="5210877" y="4983979"/>
            <a:ext cx="3856923" cy="461665"/>
          </a:xfrm>
          <a:prstGeom prst="rect">
            <a:avLst/>
          </a:prstGeom>
          <a:noFill/>
          <a:ln w="9525">
            <a:solidFill>
              <a:schemeClr val="tx1"/>
            </a:solidFill>
          </a:ln>
        </p:spPr>
        <p:txBody>
          <a:bodyPr wrap="square">
            <a:spAutoFit/>
          </a:bodyPr>
          <a:lstStyle/>
          <a:p>
            <a:r>
              <a:rPr lang="ja-JP" altLang="en-US" sz="2400" dirty="0"/>
              <a:t>フィッシング</a:t>
            </a:r>
            <a:r>
              <a:rPr kumimoji="1" lang="ja-JP" altLang="en-US" sz="2400" dirty="0"/>
              <a:t> 知っておく</a:t>
            </a:r>
            <a:endParaRPr lang="ja-JP" altLang="en-US" sz="2400" dirty="0"/>
          </a:p>
        </p:txBody>
      </p:sp>
      <p:sp>
        <p:nvSpPr>
          <p:cNvPr id="10" name="テキスト ボックス 9">
            <a:extLst>
              <a:ext uri="{FF2B5EF4-FFF2-40B4-BE49-F238E27FC236}">
                <a16:creationId xmlns:a16="http://schemas.microsoft.com/office/drawing/2014/main" id="{E1E023E2-3C5E-D7DC-444B-B30FD62E4524}"/>
              </a:ext>
            </a:extLst>
          </p:cNvPr>
          <p:cNvSpPr txBox="1"/>
          <p:nvPr/>
        </p:nvSpPr>
        <p:spPr>
          <a:xfrm>
            <a:off x="5210877" y="5544070"/>
            <a:ext cx="2942524" cy="461665"/>
          </a:xfrm>
          <a:prstGeom prst="rect">
            <a:avLst/>
          </a:prstGeom>
          <a:noFill/>
          <a:ln w="9525">
            <a:solidFill>
              <a:schemeClr val="tx1"/>
            </a:solidFill>
          </a:ln>
        </p:spPr>
        <p:txBody>
          <a:bodyPr wrap="square">
            <a:spAutoFit/>
          </a:bodyPr>
          <a:lstStyle/>
          <a:p>
            <a:r>
              <a:rPr lang="en-US" altLang="ja-JP" sz="2400" dirty="0"/>
              <a:t>should know phishing</a:t>
            </a:r>
            <a:endParaRPr lang="ja-JP" altLang="en-US" sz="2400" dirty="0"/>
          </a:p>
        </p:txBody>
      </p:sp>
    </p:spTree>
    <p:extLst>
      <p:ext uri="{BB962C8B-B14F-4D97-AF65-F5344CB8AC3E}">
        <p14:creationId xmlns:p14="http://schemas.microsoft.com/office/powerpoint/2010/main" val="78234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94315-A35E-427A-AB18-6A0F94E6CD26}"/>
              </a:ext>
            </a:extLst>
          </p:cNvPr>
          <p:cNvSpPr>
            <a:spLocks noGrp="1"/>
          </p:cNvSpPr>
          <p:nvPr>
            <p:ph type="title"/>
          </p:nvPr>
        </p:nvSpPr>
        <p:spPr/>
        <p:txBody>
          <a:bodyPr/>
          <a:lstStyle/>
          <a:p>
            <a:r>
              <a:rPr kumimoji="1" lang="ja-JP" altLang="en-US" dirty="0"/>
              <a:t>面倒くさくないですか</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8F43AE8E-BCA2-4A8B-A2CC-537E46020E53}"/>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2CB4E35-3B26-42AA-8F20-C293ECB8F6C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8E5818-2CE1-4808-9911-FE86D35230DF}"/>
              </a:ext>
            </a:extLst>
          </p:cNvPr>
          <p:cNvSpPr>
            <a:spLocks noGrp="1"/>
          </p:cNvSpPr>
          <p:nvPr>
            <p:ph type="sldNum" sz="quarter" idx="12"/>
          </p:nvPr>
        </p:nvSpPr>
        <p:spPr/>
        <p:txBody>
          <a:bodyPr/>
          <a:lstStyle/>
          <a:p>
            <a:fld id="{EDF77D8D-9987-453A-9A05-EB91CA595C68}" type="slidenum">
              <a:rPr kumimoji="1" lang="ja-JP" altLang="en-US" smtClean="0"/>
              <a:pPr/>
              <a:t>29</a:t>
            </a:fld>
            <a:endParaRPr kumimoji="1" lang="ja-JP" altLang="en-US"/>
          </a:p>
        </p:txBody>
      </p:sp>
      <p:pic>
        <p:nvPicPr>
          <p:cNvPr id="8" name="図 7" descr="携帯電話の画面のスクリーンショット&#10;&#10;自動的に生成された説明">
            <a:extLst>
              <a:ext uri="{FF2B5EF4-FFF2-40B4-BE49-F238E27FC236}">
                <a16:creationId xmlns:a16="http://schemas.microsoft.com/office/drawing/2014/main" id="{970B7757-D2DA-4408-A26F-5E6384AE6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76120" y="4702687"/>
            <a:ext cx="2898106" cy="2018788"/>
          </a:xfrm>
          <a:prstGeom prst="rect">
            <a:avLst/>
          </a:prstGeom>
        </p:spPr>
      </p:pic>
      <p:sp>
        <p:nvSpPr>
          <p:cNvPr id="3" name="コンテンツ プレースホルダー 2">
            <a:extLst>
              <a:ext uri="{FF2B5EF4-FFF2-40B4-BE49-F238E27FC236}">
                <a16:creationId xmlns:a16="http://schemas.microsoft.com/office/drawing/2014/main" id="{F13198D2-7E24-4F55-BEA5-1E1FFFFE9A7E}"/>
              </a:ext>
            </a:extLst>
          </p:cNvPr>
          <p:cNvSpPr>
            <a:spLocks noGrp="1"/>
          </p:cNvSpPr>
          <p:nvPr>
            <p:ph idx="1"/>
          </p:nvPr>
        </p:nvSpPr>
        <p:spPr/>
        <p:txBody>
          <a:bodyPr/>
          <a:lstStyle/>
          <a:p>
            <a:r>
              <a:rPr kumimoji="1" lang="ja-JP" altLang="en-US" dirty="0"/>
              <a:t>方法によって違いますがスマホの認証アプリ</a:t>
            </a:r>
            <a:r>
              <a:rPr kumimoji="1" lang="en-US" altLang="ja-JP" dirty="0"/>
              <a:t>Microsoft Authenticator</a:t>
            </a:r>
            <a:r>
              <a:rPr kumimoji="1" lang="ja-JP" altLang="en-US" dirty="0"/>
              <a:t>を用いた方法は</a:t>
            </a:r>
            <a:r>
              <a:rPr lang="ja-JP" altLang="en-US" dirty="0"/>
              <a:t>そこそこ</a:t>
            </a:r>
            <a:r>
              <a:rPr kumimoji="1" lang="ja-JP" altLang="en-US" dirty="0"/>
              <a:t>楽</a:t>
            </a:r>
            <a:endParaRPr kumimoji="1" lang="en-US" altLang="ja-JP" dirty="0"/>
          </a:p>
          <a:p>
            <a:pPr lvl="1"/>
            <a:r>
              <a:rPr lang="en-US" altLang="ja-JP" dirty="0">
                <a:hlinkClick r:id="rId4"/>
              </a:rPr>
              <a:t>Android</a:t>
            </a:r>
            <a:r>
              <a:rPr lang="ja-JP" altLang="en-US" dirty="0"/>
              <a:t>（</a:t>
            </a:r>
            <a:r>
              <a:rPr lang="en-US" altLang="ja-JP" dirty="0"/>
              <a:t>Google Play Store</a:t>
            </a:r>
            <a:r>
              <a:rPr lang="ja-JP" altLang="en-US" dirty="0"/>
              <a:t>）</a:t>
            </a:r>
            <a:endParaRPr lang="en-US" altLang="ja-JP" dirty="0"/>
          </a:p>
          <a:p>
            <a:pPr lvl="1"/>
            <a:r>
              <a:rPr lang="en-US" altLang="ja-JP" dirty="0">
                <a:hlinkClick r:id="rId5"/>
              </a:rPr>
              <a:t>iOS</a:t>
            </a:r>
            <a:r>
              <a:rPr lang="ja-JP" altLang="en-US" dirty="0"/>
              <a:t>（</a:t>
            </a:r>
            <a:r>
              <a:rPr lang="en-US" altLang="ja-JP" dirty="0"/>
              <a:t>App Store</a:t>
            </a:r>
            <a:r>
              <a:rPr lang="ja-JP" altLang="en-US" dirty="0"/>
              <a:t>）</a:t>
            </a:r>
            <a:endParaRPr kumimoji="1" lang="en-US" altLang="ja-JP" dirty="0"/>
          </a:p>
          <a:p>
            <a:r>
              <a:rPr lang="ja-JP" altLang="en-US" dirty="0"/>
              <a:t>スマホを常に持ち歩いている人なら</a:t>
            </a:r>
            <a:r>
              <a:rPr lang="ja-JP" altLang="en-US" dirty="0">
                <a:sym typeface="Symbol" panose="05050102010706020507" pitchFamily="18" charset="2"/>
              </a:rPr>
              <a:t></a:t>
            </a:r>
            <a:r>
              <a:rPr lang="ja-JP" altLang="en-US" dirty="0">
                <a:solidFill>
                  <a:srgbClr val="0070C0"/>
                </a:solidFill>
              </a:rPr>
              <a:t>スマホを開く</a:t>
            </a:r>
            <a:r>
              <a:rPr lang="en-US" altLang="ja-JP" dirty="0">
                <a:solidFill>
                  <a:srgbClr val="0070C0"/>
                </a:solidFill>
              </a:rPr>
              <a:t>+ α</a:t>
            </a:r>
            <a:r>
              <a:rPr lang="ja-JP" altLang="en-US" dirty="0">
                <a:solidFill>
                  <a:srgbClr val="0070C0"/>
                </a:solidFill>
              </a:rPr>
              <a:t>程度の手間</a:t>
            </a:r>
            <a:endParaRPr lang="en-US" altLang="ja-JP" dirty="0">
              <a:solidFill>
                <a:srgbClr val="0070C0"/>
              </a:solidFill>
            </a:endParaRPr>
          </a:p>
        </p:txBody>
      </p:sp>
    </p:spTree>
    <p:extLst>
      <p:ext uri="{BB962C8B-B14F-4D97-AF65-F5344CB8AC3E}">
        <p14:creationId xmlns:p14="http://schemas.microsoft.com/office/powerpoint/2010/main" val="272367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1776198"/>
            <a:ext cx="4870622"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157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6A7DA-444C-451B-9AC1-EF82996F1100}"/>
              </a:ext>
            </a:extLst>
          </p:cNvPr>
          <p:cNvSpPr>
            <a:spLocks noGrp="1"/>
          </p:cNvSpPr>
          <p:nvPr>
            <p:ph type="title"/>
          </p:nvPr>
        </p:nvSpPr>
        <p:spPr>
          <a:xfrm>
            <a:off x="1028699" y="274638"/>
            <a:ext cx="11001376" cy="1143000"/>
          </a:xfrm>
        </p:spPr>
        <p:txBody>
          <a:bodyPr>
            <a:normAutofit fontScale="90000"/>
          </a:bodyPr>
          <a:lstStyle/>
          <a:p>
            <a:r>
              <a:rPr kumimoji="1" lang="ja-JP" altLang="en-US" dirty="0"/>
              <a:t>多要素認証の色々な方法（パスワード＋</a:t>
            </a:r>
            <a:r>
              <a:rPr kumimoji="1" lang="ja-JP" altLang="en-US" b="1" dirty="0"/>
              <a:t>何か</a:t>
            </a:r>
            <a:r>
              <a:rPr kumimoji="1" lang="ja-JP" altLang="en-US" dirty="0"/>
              <a:t>）</a:t>
            </a:r>
          </a:p>
        </p:txBody>
      </p:sp>
      <p:sp>
        <p:nvSpPr>
          <p:cNvPr id="3" name="コンテンツ プレースホルダー 2">
            <a:extLst>
              <a:ext uri="{FF2B5EF4-FFF2-40B4-BE49-F238E27FC236}">
                <a16:creationId xmlns:a16="http://schemas.microsoft.com/office/drawing/2014/main" id="{2FF60BE2-AB73-447C-B5D8-95C6FADAA7D6}"/>
              </a:ext>
            </a:extLst>
          </p:cNvPr>
          <p:cNvSpPr>
            <a:spLocks noGrp="1"/>
          </p:cNvSpPr>
          <p:nvPr>
            <p:ph idx="1"/>
          </p:nvPr>
        </p:nvSpPr>
        <p:spPr>
          <a:xfrm>
            <a:off x="752475" y="1828800"/>
            <a:ext cx="11439526" cy="5155096"/>
          </a:xfrm>
        </p:spPr>
        <p:txBody>
          <a:bodyPr>
            <a:normAutofit/>
          </a:bodyPr>
          <a:lstStyle/>
          <a:p>
            <a:r>
              <a:rPr lang="en-US" altLang="ja-JP" dirty="0">
                <a:hlinkClick r:id="rId2"/>
              </a:rPr>
              <a:t>Microsoft Authenticator</a:t>
            </a:r>
            <a:r>
              <a:rPr lang="ja-JP" altLang="en-US" dirty="0"/>
              <a:t>（</a:t>
            </a:r>
            <a:r>
              <a:rPr lang="ja-JP" altLang="en-US" sz="3600" dirty="0">
                <a:solidFill>
                  <a:srgbClr val="0070C0"/>
                </a:solidFill>
              </a:rPr>
              <a:t>推</a:t>
            </a:r>
            <a:r>
              <a:rPr lang="en-US" altLang="ja-JP" sz="2400" dirty="0"/>
              <a:t> </a:t>
            </a:r>
            <a:r>
              <a:rPr lang="ja-JP" altLang="en-US" dirty="0"/>
              <a:t>）</a:t>
            </a:r>
            <a:endParaRPr lang="en-US" altLang="ja-JP" dirty="0"/>
          </a:p>
          <a:p>
            <a:pPr lvl="1"/>
            <a:r>
              <a:rPr lang="ja-JP" altLang="en-US" dirty="0"/>
              <a:t>携帯を開けて</a:t>
            </a:r>
            <a:r>
              <a:rPr lang="en-US" altLang="ja-JP" dirty="0"/>
              <a:t>2</a:t>
            </a:r>
            <a:r>
              <a:rPr lang="ja-JP" altLang="en-US" dirty="0"/>
              <a:t>桁の数字を入力</a:t>
            </a:r>
            <a:endParaRPr kumimoji="1" lang="en-US" altLang="ja-JP" dirty="0">
              <a:hlinkClick r:id="rId3"/>
            </a:endParaRPr>
          </a:p>
          <a:p>
            <a:r>
              <a:rPr kumimoji="1" lang="ja-JP" altLang="en-US" dirty="0">
                <a:hlinkClick r:id="rId4"/>
              </a:rPr>
              <a:t>携帯のショートメッセージサービス（</a:t>
            </a:r>
            <a:r>
              <a:rPr kumimoji="1" lang="en-US" altLang="ja-JP" dirty="0">
                <a:hlinkClick r:id="rId4"/>
              </a:rPr>
              <a:t>SMS</a:t>
            </a:r>
            <a:r>
              <a:rPr kumimoji="1" lang="ja-JP" altLang="en-US" dirty="0">
                <a:hlinkClick r:id="rId4"/>
              </a:rPr>
              <a:t>）</a:t>
            </a:r>
            <a:endParaRPr kumimoji="1" lang="en-US" altLang="ja-JP" dirty="0"/>
          </a:p>
          <a:p>
            <a:pPr lvl="1"/>
            <a:r>
              <a:rPr lang="ja-JP" altLang="en-US" dirty="0"/>
              <a:t>携帯に</a:t>
            </a:r>
            <a:r>
              <a:rPr kumimoji="1" lang="ja-JP" altLang="en-US" dirty="0"/>
              <a:t>テキストで飛んでくる</a:t>
            </a:r>
            <a:r>
              <a:rPr kumimoji="1" lang="en-US" altLang="ja-JP" dirty="0"/>
              <a:t>6</a:t>
            </a:r>
            <a:r>
              <a:rPr kumimoji="1" lang="ja-JP" altLang="en-US" dirty="0"/>
              <a:t>桁の数字をサイトに入力</a:t>
            </a:r>
            <a:endParaRPr kumimoji="1" lang="en-US" altLang="ja-JP" dirty="0"/>
          </a:p>
          <a:p>
            <a:r>
              <a:rPr lang="ja-JP" altLang="en-US" dirty="0"/>
              <a:t>音声電話（</a:t>
            </a:r>
            <a:r>
              <a:rPr kumimoji="1" lang="ja-JP" altLang="en-US" dirty="0">
                <a:hlinkClick r:id="rId3"/>
              </a:rPr>
              <a:t>携帯</a:t>
            </a:r>
            <a:r>
              <a:rPr kumimoji="1" lang="ja-JP" altLang="en-US" dirty="0"/>
              <a:t>、</a:t>
            </a:r>
            <a:r>
              <a:rPr lang="ja-JP" altLang="en-US" dirty="0">
                <a:hlinkClick r:id="rId5"/>
              </a:rPr>
              <a:t>いえでん</a:t>
            </a:r>
            <a:r>
              <a:rPr lang="ja-JP" altLang="en-US" dirty="0"/>
              <a:t>）</a:t>
            </a:r>
            <a:endParaRPr lang="en-US" altLang="ja-JP" dirty="0"/>
          </a:p>
          <a:p>
            <a:pPr lvl="1"/>
            <a:r>
              <a:rPr lang="ja-JP" altLang="en-US" dirty="0"/>
              <a:t>電話に出て</a:t>
            </a:r>
            <a:r>
              <a:rPr lang="en-US" altLang="ja-JP" dirty="0"/>
              <a:t>#</a:t>
            </a:r>
            <a:r>
              <a:rPr lang="ja-JP" altLang="en-US" dirty="0"/>
              <a:t>キーを押す</a:t>
            </a:r>
            <a:r>
              <a:rPr lang="ja-JP" altLang="en-US" sz="1800" dirty="0"/>
              <a:t>スマホがなければ意外と</a:t>
            </a:r>
            <a:r>
              <a:rPr lang="ja-JP" altLang="en-US" sz="2000" dirty="0">
                <a:solidFill>
                  <a:srgbClr val="0070C0"/>
                </a:solidFill>
              </a:rPr>
              <a:t>推</a:t>
            </a:r>
            <a:r>
              <a:rPr lang="en-US" altLang="ja-JP" sz="1800" dirty="0"/>
              <a:t>? </a:t>
            </a:r>
            <a:endParaRPr lang="en-US" altLang="ja-JP" dirty="0"/>
          </a:p>
          <a:p>
            <a:r>
              <a:rPr lang="en-US" altLang="ja-JP" dirty="0">
                <a:hlinkClick r:id="rId6"/>
              </a:rPr>
              <a:t>Google</a:t>
            </a:r>
            <a:r>
              <a:rPr lang="ja-JP" altLang="en-US" dirty="0">
                <a:hlinkClick r:id="rId6"/>
              </a:rPr>
              <a:t>認証システム</a:t>
            </a:r>
            <a:endParaRPr lang="en-US" altLang="ja-JP" dirty="0"/>
          </a:p>
          <a:p>
            <a:pPr lvl="1"/>
            <a:r>
              <a:rPr lang="ja-JP" altLang="en-US" dirty="0"/>
              <a:t>アプリを開いて表示される</a:t>
            </a:r>
            <a:r>
              <a:rPr lang="en-US" altLang="ja-JP" dirty="0"/>
              <a:t>6</a:t>
            </a:r>
            <a:r>
              <a:rPr lang="ja-JP" altLang="en-US" dirty="0"/>
              <a:t>桁の数字をサイトに入力</a:t>
            </a:r>
            <a:endParaRPr lang="en-US" altLang="ja-JP" dirty="0"/>
          </a:p>
        </p:txBody>
      </p:sp>
      <p:sp>
        <p:nvSpPr>
          <p:cNvPr id="4" name="日付プレースホルダー 3">
            <a:extLst>
              <a:ext uri="{FF2B5EF4-FFF2-40B4-BE49-F238E27FC236}">
                <a16:creationId xmlns:a16="http://schemas.microsoft.com/office/drawing/2014/main" id="{51DAC441-42F8-4D3F-9E5E-DC53F4901CD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AADC434-7044-43F5-B2AD-BA1BD08C105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BD5FE46-D2DC-4983-B9BE-DCEEBE09167B}"/>
              </a:ext>
            </a:extLst>
          </p:cNvPr>
          <p:cNvSpPr>
            <a:spLocks noGrp="1"/>
          </p:cNvSpPr>
          <p:nvPr>
            <p:ph type="sldNum" sz="quarter" idx="12"/>
          </p:nvPr>
        </p:nvSpPr>
        <p:spPr/>
        <p:txBody>
          <a:bodyPr/>
          <a:lstStyle/>
          <a:p>
            <a:fld id="{EDF77D8D-9987-453A-9A05-EB91CA595C68}" type="slidenum">
              <a:rPr kumimoji="1" lang="ja-JP" altLang="en-US" smtClean="0"/>
              <a:pPr/>
              <a:t>30</a:t>
            </a:fld>
            <a:endParaRPr kumimoji="1" lang="ja-JP" altLang="en-US"/>
          </a:p>
        </p:txBody>
      </p:sp>
    </p:spTree>
    <p:extLst>
      <p:ext uri="{BB962C8B-B14F-4D97-AF65-F5344CB8AC3E}">
        <p14:creationId xmlns:p14="http://schemas.microsoft.com/office/powerpoint/2010/main" val="280363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31</a:t>
            </a:fld>
            <a:endParaRPr kumimoji="1" lang="ja-JP" altLang="en-US"/>
          </a:p>
        </p:txBody>
      </p:sp>
      <p:pic>
        <p:nvPicPr>
          <p:cNvPr id="11" name="mfa-ms-authenticator-2digit-signin">
            <a:hlinkClick r:id="" action="ppaction://media"/>
            <a:extLst>
              <a:ext uri="{FF2B5EF4-FFF2-40B4-BE49-F238E27FC236}">
                <a16:creationId xmlns:a16="http://schemas.microsoft.com/office/drawing/2014/main" id="{BEAEECBE-AEC9-D69A-3B2D-79EF3F7711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1058" y="276225"/>
            <a:ext cx="10809112" cy="6080125"/>
          </a:xfrm>
          <a:prstGeom prst="rect">
            <a:avLst/>
          </a:prstGeom>
        </p:spPr>
      </p:pic>
      <p:sp>
        <p:nvSpPr>
          <p:cNvPr id="3" name="テキスト ボックス 2">
            <a:extLst>
              <a:ext uri="{FF2B5EF4-FFF2-40B4-BE49-F238E27FC236}">
                <a16:creationId xmlns:a16="http://schemas.microsoft.com/office/drawing/2014/main" id="{E87EC304-71BC-3A5F-47A3-3C67107580E5}"/>
              </a:ext>
            </a:extLst>
          </p:cNvPr>
          <p:cNvSpPr txBox="1"/>
          <p:nvPr/>
        </p:nvSpPr>
        <p:spPr>
          <a:xfrm>
            <a:off x="1121058" y="240040"/>
            <a:ext cx="3697166" cy="523220"/>
          </a:xfrm>
          <a:prstGeom prst="rect">
            <a:avLst/>
          </a:prstGeom>
          <a:noFill/>
        </p:spPr>
        <p:txBody>
          <a:bodyPr wrap="none" rtlCol="0">
            <a:spAutoFit/>
          </a:bodyPr>
          <a:lstStyle/>
          <a:p>
            <a:r>
              <a:rPr lang="en-US" altLang="ja-JP" sz="2800" dirty="0">
                <a:solidFill>
                  <a:schemeClr val="bg1"/>
                </a:solidFill>
                <a:highlight>
                  <a:srgbClr val="000000"/>
                </a:highlight>
              </a:rPr>
              <a:t>Microsoft</a:t>
            </a:r>
            <a:r>
              <a:rPr lang="ja-JP" altLang="en-US" sz="2800" dirty="0">
                <a:solidFill>
                  <a:schemeClr val="bg1"/>
                </a:solidFill>
                <a:highlight>
                  <a:srgbClr val="000000"/>
                </a:highlight>
              </a:rPr>
              <a:t> </a:t>
            </a:r>
            <a:r>
              <a:rPr lang="en-US" altLang="ja-JP" sz="2800" dirty="0">
                <a:solidFill>
                  <a:schemeClr val="bg1"/>
                </a:solidFill>
                <a:highlight>
                  <a:srgbClr val="000000"/>
                </a:highlight>
              </a:rPr>
              <a:t>Authenticator</a:t>
            </a:r>
            <a:endParaRPr lang="ja-JP" altLang="en-US" sz="2800" dirty="0">
              <a:solidFill>
                <a:schemeClr val="bg1"/>
              </a:solidFill>
              <a:highlight>
                <a:srgbClr val="000000"/>
              </a:highlight>
            </a:endParaRPr>
          </a:p>
        </p:txBody>
      </p:sp>
      <p:sp>
        <p:nvSpPr>
          <p:cNvPr id="8" name="テキスト ボックス 7">
            <a:extLst>
              <a:ext uri="{FF2B5EF4-FFF2-40B4-BE49-F238E27FC236}">
                <a16:creationId xmlns:a16="http://schemas.microsoft.com/office/drawing/2014/main" id="{B697DEDD-7CDB-7FE6-2477-51047D5795AD}"/>
              </a:ext>
            </a:extLst>
          </p:cNvPr>
          <p:cNvSpPr txBox="1"/>
          <p:nvPr/>
        </p:nvSpPr>
        <p:spPr>
          <a:xfrm>
            <a:off x="4660106" y="365125"/>
            <a:ext cx="3150394" cy="369332"/>
          </a:xfrm>
          <a:prstGeom prst="rect">
            <a:avLst/>
          </a:prstGeom>
          <a:noFill/>
        </p:spPr>
        <p:txBody>
          <a:bodyPr wrap="square">
            <a:spAutoFit/>
          </a:bodyPr>
          <a:lstStyle/>
          <a:p>
            <a:r>
              <a:rPr lang="ja-JP" altLang="en-US" dirty="0">
                <a:hlinkClick r:id="rId5"/>
              </a:rPr>
              <a:t>https://youtu.be/q8Uh7o9qq_s</a:t>
            </a:r>
            <a:endParaRPr lang="en-US" altLang="ja-JP" dirty="0"/>
          </a:p>
        </p:txBody>
      </p:sp>
    </p:spTree>
    <p:extLst>
      <p:ext uri="{BB962C8B-B14F-4D97-AF65-F5344CB8AC3E}">
        <p14:creationId xmlns:p14="http://schemas.microsoft.com/office/powerpoint/2010/main" val="3791818078"/>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32</a:t>
            </a:fld>
            <a:endParaRPr kumimoji="1" lang="ja-JP" altLang="en-US"/>
          </a:p>
        </p:txBody>
      </p:sp>
      <p:pic>
        <p:nvPicPr>
          <p:cNvPr id="8" name="sms-pc-phone">
            <a:hlinkClick r:id="" action="ppaction://media"/>
            <a:extLst>
              <a:ext uri="{FF2B5EF4-FFF2-40B4-BE49-F238E27FC236}">
                <a16:creationId xmlns:a16="http://schemas.microsoft.com/office/drawing/2014/main" id="{975BBE18-1752-380C-2FC8-F8695F1FF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0478" y="136525"/>
            <a:ext cx="8300023" cy="6225016"/>
          </a:xfrm>
          <a:prstGeom prst="rect">
            <a:avLst/>
          </a:prstGeom>
        </p:spPr>
      </p:pic>
      <p:sp>
        <p:nvSpPr>
          <p:cNvPr id="7" name="テキスト ボックス 6">
            <a:extLst>
              <a:ext uri="{FF2B5EF4-FFF2-40B4-BE49-F238E27FC236}">
                <a16:creationId xmlns:a16="http://schemas.microsoft.com/office/drawing/2014/main" id="{25F7E729-9A7C-13B9-0F08-7CA242B23753}"/>
              </a:ext>
            </a:extLst>
          </p:cNvPr>
          <p:cNvSpPr txBox="1"/>
          <p:nvPr/>
        </p:nvSpPr>
        <p:spPr>
          <a:xfrm>
            <a:off x="1180856" y="225065"/>
            <a:ext cx="2188420" cy="523220"/>
          </a:xfrm>
          <a:prstGeom prst="rect">
            <a:avLst/>
          </a:prstGeom>
          <a:noFill/>
        </p:spPr>
        <p:txBody>
          <a:bodyPr wrap="none" rtlCol="0">
            <a:spAutoFit/>
          </a:bodyPr>
          <a:lstStyle/>
          <a:p>
            <a:r>
              <a:rPr lang="en-US" altLang="ja-JP" sz="2800" dirty="0">
                <a:solidFill>
                  <a:schemeClr val="bg1"/>
                </a:solidFill>
              </a:rPr>
              <a:t>SMS</a:t>
            </a:r>
            <a:r>
              <a:rPr lang="ja-JP" altLang="en-US" sz="2800" dirty="0">
                <a:solidFill>
                  <a:schemeClr val="bg1"/>
                </a:solidFill>
              </a:rPr>
              <a:t> （</a:t>
            </a:r>
            <a:r>
              <a:rPr lang="en-US" altLang="ja-JP" sz="2800" dirty="0">
                <a:solidFill>
                  <a:schemeClr val="bg1"/>
                </a:solidFill>
              </a:rPr>
              <a:t>6</a:t>
            </a:r>
            <a:r>
              <a:rPr lang="ja-JP" altLang="en-US" sz="2800" dirty="0">
                <a:solidFill>
                  <a:schemeClr val="bg1"/>
                </a:solidFill>
              </a:rPr>
              <a:t>桁）</a:t>
            </a:r>
          </a:p>
        </p:txBody>
      </p:sp>
      <p:sp>
        <p:nvSpPr>
          <p:cNvPr id="9" name="テキスト ボックス 8">
            <a:extLst>
              <a:ext uri="{FF2B5EF4-FFF2-40B4-BE49-F238E27FC236}">
                <a16:creationId xmlns:a16="http://schemas.microsoft.com/office/drawing/2014/main" id="{FC6F557A-01D3-05F5-5E94-9AEFDC26F49E}"/>
              </a:ext>
            </a:extLst>
          </p:cNvPr>
          <p:cNvSpPr txBox="1"/>
          <p:nvPr/>
        </p:nvSpPr>
        <p:spPr>
          <a:xfrm>
            <a:off x="1127714" y="542037"/>
            <a:ext cx="3407569" cy="369332"/>
          </a:xfrm>
          <a:prstGeom prst="rect">
            <a:avLst/>
          </a:prstGeom>
          <a:noFill/>
        </p:spPr>
        <p:txBody>
          <a:bodyPr wrap="square">
            <a:spAutoFit/>
          </a:bodyPr>
          <a:lstStyle/>
          <a:p>
            <a:r>
              <a:rPr lang="ja-JP" altLang="en-US" dirty="0">
                <a:hlinkClick r:id="rId5"/>
              </a:rPr>
              <a:t>https://youtu.be/GUKKp_2yNhU</a:t>
            </a:r>
            <a:endParaRPr lang="en-US" altLang="ja-JP" dirty="0"/>
          </a:p>
        </p:txBody>
      </p:sp>
    </p:spTree>
    <p:extLst>
      <p:ext uri="{BB962C8B-B14F-4D97-AF65-F5344CB8AC3E}">
        <p14:creationId xmlns:p14="http://schemas.microsoft.com/office/powerpoint/2010/main" val="4166195039"/>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33</a:t>
            </a:fld>
            <a:endParaRPr kumimoji="1" lang="ja-JP" altLang="en-US"/>
          </a:p>
        </p:txBody>
      </p:sp>
      <p:pic>
        <p:nvPicPr>
          <p:cNvPr id="9" name="voice-pc-phone">
            <a:hlinkClick r:id="" action="ppaction://media"/>
            <a:extLst>
              <a:ext uri="{FF2B5EF4-FFF2-40B4-BE49-F238E27FC236}">
                <a16:creationId xmlns:a16="http://schemas.microsoft.com/office/drawing/2014/main" id="{AD7DCF76-C05E-0572-3058-EBDEDBB747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78" y="176078"/>
            <a:ext cx="8422397" cy="6316797"/>
          </a:xfrm>
          <a:prstGeom prst="rect">
            <a:avLst/>
          </a:prstGeom>
        </p:spPr>
      </p:pic>
      <p:sp>
        <p:nvSpPr>
          <p:cNvPr id="12" name="テキスト ボックス 11">
            <a:extLst>
              <a:ext uri="{FF2B5EF4-FFF2-40B4-BE49-F238E27FC236}">
                <a16:creationId xmlns:a16="http://schemas.microsoft.com/office/drawing/2014/main" id="{E944644F-5EE2-0C53-9988-943A01468C20}"/>
              </a:ext>
            </a:extLst>
          </p:cNvPr>
          <p:cNvSpPr txBox="1"/>
          <p:nvPr/>
        </p:nvSpPr>
        <p:spPr>
          <a:xfrm>
            <a:off x="1098578" y="280521"/>
            <a:ext cx="3057247" cy="523220"/>
          </a:xfrm>
          <a:prstGeom prst="rect">
            <a:avLst/>
          </a:prstGeom>
          <a:noFill/>
        </p:spPr>
        <p:txBody>
          <a:bodyPr wrap="none" rtlCol="0">
            <a:spAutoFit/>
          </a:bodyPr>
          <a:lstStyle/>
          <a:p>
            <a:r>
              <a:rPr lang="ja-JP" altLang="en-US" sz="2800" dirty="0">
                <a:solidFill>
                  <a:schemeClr val="bg1"/>
                </a:solidFill>
              </a:rPr>
              <a:t>音声電話（携帯）</a:t>
            </a:r>
          </a:p>
        </p:txBody>
      </p:sp>
      <p:sp>
        <p:nvSpPr>
          <p:cNvPr id="7" name="テキスト ボックス 6">
            <a:extLst>
              <a:ext uri="{FF2B5EF4-FFF2-40B4-BE49-F238E27FC236}">
                <a16:creationId xmlns:a16="http://schemas.microsoft.com/office/drawing/2014/main" id="{75543A59-37EA-7DCC-CB6D-3083DED60701}"/>
              </a:ext>
            </a:extLst>
          </p:cNvPr>
          <p:cNvSpPr txBox="1"/>
          <p:nvPr/>
        </p:nvSpPr>
        <p:spPr>
          <a:xfrm>
            <a:off x="1138690" y="652547"/>
            <a:ext cx="3293269" cy="369332"/>
          </a:xfrm>
          <a:prstGeom prst="rect">
            <a:avLst/>
          </a:prstGeom>
          <a:noFill/>
        </p:spPr>
        <p:txBody>
          <a:bodyPr wrap="square">
            <a:spAutoFit/>
          </a:bodyPr>
          <a:lstStyle/>
          <a:p>
            <a:r>
              <a:rPr lang="ja-JP" altLang="en-US" dirty="0">
                <a:hlinkClick r:id="rId5"/>
              </a:rPr>
              <a:t>https://youtu.be/5QCnoXLSCrM</a:t>
            </a:r>
            <a:endParaRPr lang="en-US" altLang="ja-JP" dirty="0"/>
          </a:p>
        </p:txBody>
      </p:sp>
    </p:spTree>
    <p:extLst>
      <p:ext uri="{BB962C8B-B14F-4D97-AF65-F5344CB8AC3E}">
        <p14:creationId xmlns:p14="http://schemas.microsoft.com/office/powerpoint/2010/main" val="184925908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9DF3D-FEC1-8478-2D8B-8E31A5443BB0}"/>
              </a:ext>
            </a:extLst>
          </p:cNvPr>
          <p:cNvSpPr>
            <a:spLocks noGrp="1"/>
          </p:cNvSpPr>
          <p:nvPr>
            <p:ph type="title"/>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F1544239-5019-D621-AB7D-2AD8821B72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A3D90C0-B201-A0DF-6642-107C8A12851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FE2011D-FB9F-4EA7-9CCB-019F07904253}"/>
              </a:ext>
            </a:extLst>
          </p:cNvPr>
          <p:cNvSpPr>
            <a:spLocks noGrp="1"/>
          </p:cNvSpPr>
          <p:nvPr>
            <p:ph type="sldNum" sz="quarter" idx="12"/>
          </p:nvPr>
        </p:nvSpPr>
        <p:spPr/>
        <p:txBody>
          <a:bodyPr/>
          <a:lstStyle/>
          <a:p>
            <a:fld id="{EDF77D8D-9987-453A-9A05-EB91CA595C68}" type="slidenum">
              <a:rPr kumimoji="1" lang="ja-JP" altLang="en-US" smtClean="0"/>
              <a:pPr/>
              <a:t>34</a:t>
            </a:fld>
            <a:endParaRPr kumimoji="1" lang="ja-JP" altLang="en-US"/>
          </a:p>
        </p:txBody>
      </p:sp>
      <p:pic>
        <p:nvPicPr>
          <p:cNvPr id="10" name="google-authenticator-pc-phone">
            <a:hlinkClick r:id="" action="ppaction://media"/>
            <a:extLst>
              <a:ext uri="{FF2B5EF4-FFF2-40B4-BE49-F238E27FC236}">
                <a16:creationId xmlns:a16="http://schemas.microsoft.com/office/drawing/2014/main" id="{CD6CE80D-F3ED-6856-EAF7-9FED182C13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1550" y="136525"/>
            <a:ext cx="8309548" cy="6232160"/>
          </a:xfrm>
          <a:prstGeom prst="rect">
            <a:avLst/>
          </a:prstGeom>
        </p:spPr>
      </p:pic>
      <p:sp>
        <p:nvSpPr>
          <p:cNvPr id="13" name="テキスト ボックス 12">
            <a:extLst>
              <a:ext uri="{FF2B5EF4-FFF2-40B4-BE49-F238E27FC236}">
                <a16:creationId xmlns:a16="http://schemas.microsoft.com/office/drawing/2014/main" id="{828C3BA5-1459-733E-0D19-64A91148EEC3}"/>
              </a:ext>
            </a:extLst>
          </p:cNvPr>
          <p:cNvSpPr txBox="1"/>
          <p:nvPr/>
        </p:nvSpPr>
        <p:spPr>
          <a:xfrm>
            <a:off x="1152525" y="227705"/>
            <a:ext cx="2509790" cy="523220"/>
          </a:xfrm>
          <a:prstGeom prst="rect">
            <a:avLst/>
          </a:prstGeom>
          <a:noFill/>
        </p:spPr>
        <p:txBody>
          <a:bodyPr wrap="none" rtlCol="0">
            <a:spAutoFit/>
          </a:bodyPr>
          <a:lstStyle/>
          <a:p>
            <a:r>
              <a:rPr lang="en-US" altLang="ja-JP" sz="2800" dirty="0">
                <a:solidFill>
                  <a:schemeClr val="bg1"/>
                </a:solidFill>
              </a:rPr>
              <a:t>Google</a:t>
            </a:r>
            <a:r>
              <a:rPr lang="ja-JP" altLang="en-US" sz="2800" dirty="0">
                <a:solidFill>
                  <a:schemeClr val="bg1"/>
                </a:solidFill>
              </a:rPr>
              <a:t>（</a:t>
            </a:r>
            <a:r>
              <a:rPr lang="en-US" altLang="ja-JP" sz="2800" dirty="0">
                <a:solidFill>
                  <a:schemeClr val="bg1"/>
                </a:solidFill>
              </a:rPr>
              <a:t>6</a:t>
            </a:r>
            <a:r>
              <a:rPr lang="ja-JP" altLang="en-US" sz="2800" dirty="0">
                <a:solidFill>
                  <a:schemeClr val="bg1"/>
                </a:solidFill>
              </a:rPr>
              <a:t>桁）</a:t>
            </a:r>
          </a:p>
        </p:txBody>
      </p:sp>
      <p:sp>
        <p:nvSpPr>
          <p:cNvPr id="7" name="テキスト ボックス 6">
            <a:extLst>
              <a:ext uri="{FF2B5EF4-FFF2-40B4-BE49-F238E27FC236}">
                <a16:creationId xmlns:a16="http://schemas.microsoft.com/office/drawing/2014/main" id="{69FA6158-9954-9793-F220-7ABF59CA4370}"/>
              </a:ext>
            </a:extLst>
          </p:cNvPr>
          <p:cNvSpPr txBox="1"/>
          <p:nvPr/>
        </p:nvSpPr>
        <p:spPr>
          <a:xfrm>
            <a:off x="1152525" y="610193"/>
            <a:ext cx="3169444" cy="369332"/>
          </a:xfrm>
          <a:prstGeom prst="rect">
            <a:avLst/>
          </a:prstGeom>
          <a:noFill/>
        </p:spPr>
        <p:txBody>
          <a:bodyPr wrap="square">
            <a:spAutoFit/>
          </a:bodyPr>
          <a:lstStyle/>
          <a:p>
            <a:r>
              <a:rPr lang="ja-JP" altLang="en-US" dirty="0">
                <a:hlinkClick r:id="rId5"/>
              </a:rPr>
              <a:t>https://youtu.be/Dwcfbs6R6Ac</a:t>
            </a:r>
            <a:endParaRPr lang="en-US" altLang="ja-JP" dirty="0"/>
          </a:p>
        </p:txBody>
      </p:sp>
    </p:spTree>
    <p:extLst>
      <p:ext uri="{BB962C8B-B14F-4D97-AF65-F5344CB8AC3E}">
        <p14:creationId xmlns:p14="http://schemas.microsoft.com/office/powerpoint/2010/main" val="2801116452"/>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5C124-BB7B-4E23-B72C-EBA39BEAA5DE}"/>
              </a:ext>
            </a:extLst>
          </p:cNvPr>
          <p:cNvSpPr>
            <a:spLocks noGrp="1"/>
          </p:cNvSpPr>
          <p:nvPr>
            <p:ph type="title"/>
          </p:nvPr>
        </p:nvSpPr>
        <p:spPr/>
        <p:txBody>
          <a:bodyPr/>
          <a:lstStyle/>
          <a:p>
            <a:r>
              <a:rPr lang="ja-JP" altLang="en-US" dirty="0"/>
              <a:t>はて自分は</a:t>
            </a:r>
            <a:r>
              <a:rPr kumimoji="1" lang="ja-JP" altLang="en-US" dirty="0"/>
              <a:t>多要素認証を使ってるの</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4929CE6F-95F3-4261-B1BE-0B4A93BF970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41BB01-CAE4-4588-B0DA-F58A3B85E8A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E1FA1D1-D766-49CA-80C4-0BCB819C9857}"/>
              </a:ext>
            </a:extLst>
          </p:cNvPr>
          <p:cNvSpPr>
            <a:spLocks noGrp="1"/>
          </p:cNvSpPr>
          <p:nvPr>
            <p:ph type="sldNum" sz="quarter" idx="12"/>
          </p:nvPr>
        </p:nvSpPr>
        <p:spPr/>
        <p:txBody>
          <a:bodyPr/>
          <a:lstStyle/>
          <a:p>
            <a:fld id="{EDF77D8D-9987-453A-9A05-EB91CA595C68}" type="slidenum">
              <a:rPr kumimoji="1" lang="ja-JP" altLang="en-US" smtClean="0"/>
              <a:pPr/>
              <a:t>35</a:t>
            </a:fld>
            <a:endParaRPr kumimoji="1" lang="ja-JP" altLang="en-US"/>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CFB7F1C4-177B-2FA5-1241-088B793F5CF2}"/>
              </a:ext>
            </a:extLst>
          </p:cNvPr>
          <p:cNvPicPr>
            <a:picLocks noChangeAspect="1"/>
          </p:cNvPicPr>
          <p:nvPr/>
        </p:nvPicPr>
        <p:blipFill>
          <a:blip r:embed="rId2"/>
          <a:stretch>
            <a:fillRect/>
          </a:stretch>
        </p:blipFill>
        <p:spPr>
          <a:xfrm>
            <a:off x="6474718" y="2436074"/>
            <a:ext cx="5631557" cy="3711575"/>
          </a:xfrm>
          <a:prstGeom prst="rect">
            <a:avLst/>
          </a:prstGeom>
        </p:spPr>
      </p:pic>
      <p:sp>
        <p:nvSpPr>
          <p:cNvPr id="3" name="コンテンツ プレースホルダー 2">
            <a:extLst>
              <a:ext uri="{FF2B5EF4-FFF2-40B4-BE49-F238E27FC236}">
                <a16:creationId xmlns:a16="http://schemas.microsoft.com/office/drawing/2014/main" id="{5FA86047-F155-4E10-9921-4500C3183DCE}"/>
              </a:ext>
            </a:extLst>
          </p:cNvPr>
          <p:cNvSpPr>
            <a:spLocks noGrp="1"/>
          </p:cNvSpPr>
          <p:nvPr>
            <p:ph idx="1"/>
          </p:nvPr>
        </p:nvSpPr>
        <p:spPr>
          <a:xfrm>
            <a:off x="276447" y="1769315"/>
            <a:ext cx="7391178" cy="4169633"/>
          </a:xfrm>
        </p:spPr>
        <p:txBody>
          <a:bodyPr>
            <a:normAutofit/>
          </a:bodyPr>
          <a:lstStyle/>
          <a:p>
            <a:r>
              <a:rPr lang="en-US" altLang="ja-JP" dirty="0">
                <a:hlinkClick r:id="rId3"/>
              </a:rPr>
              <a:t>UTokyo Account</a:t>
            </a:r>
            <a:r>
              <a:rPr lang="ja-JP" altLang="en-US" dirty="0">
                <a:hlinkClick r:id="rId3"/>
              </a:rPr>
              <a:t>利用者メニュー </a:t>
            </a:r>
            <a:r>
              <a:rPr lang="ja-JP" altLang="en-US" dirty="0">
                <a:sym typeface="Symbol" panose="05050102010706020507" pitchFamily="18" charset="2"/>
              </a:rPr>
              <a:t> </a:t>
            </a:r>
            <a:r>
              <a:rPr lang="ja-JP" altLang="en-US" dirty="0"/>
              <a:t>多要素認証利用申請で</a:t>
            </a:r>
            <a:r>
              <a:rPr lang="ja-JP" altLang="en-US" dirty="0">
                <a:solidFill>
                  <a:srgbClr val="0070C0"/>
                </a:solidFill>
              </a:rPr>
              <a:t>「多要素認証を利用する」が「はい」</a:t>
            </a:r>
            <a:r>
              <a:rPr lang="ja-JP" altLang="en-US" dirty="0"/>
              <a:t>になっていれば使っています</a:t>
            </a:r>
            <a:endParaRPr lang="en-US" altLang="ja-JP" dirty="0"/>
          </a:p>
          <a:p>
            <a:r>
              <a:rPr lang="ja-JP" altLang="en-US" dirty="0"/>
              <a:t>いなければ</a:t>
            </a:r>
            <a:r>
              <a:rPr lang="ja-JP" altLang="en-US" dirty="0">
                <a:solidFill>
                  <a:srgbClr val="FF00FF"/>
                </a:solidFill>
              </a:rPr>
              <a:t>先に設定を終えてから</a:t>
            </a:r>
            <a:r>
              <a:rPr lang="ja-JP" altLang="en-US" dirty="0"/>
              <a:t>ここに戻り</a:t>
            </a:r>
            <a:r>
              <a:rPr lang="ja-JP" altLang="en-US" dirty="0">
                <a:solidFill>
                  <a:srgbClr val="0070C0"/>
                </a:solidFill>
              </a:rPr>
              <a:t>「はい」「保存」</a:t>
            </a:r>
            <a:r>
              <a:rPr lang="ja-JP" altLang="en-US" dirty="0"/>
              <a:t>してください</a:t>
            </a:r>
            <a:endParaRPr lang="en-US" altLang="ja-JP" dirty="0"/>
          </a:p>
        </p:txBody>
      </p:sp>
      <p:sp>
        <p:nvSpPr>
          <p:cNvPr id="7" name="正方形/長方形 6">
            <a:extLst>
              <a:ext uri="{FF2B5EF4-FFF2-40B4-BE49-F238E27FC236}">
                <a16:creationId xmlns:a16="http://schemas.microsoft.com/office/drawing/2014/main" id="{A83A4A83-48ED-93ED-6D75-FE4519080A2B}"/>
              </a:ext>
            </a:extLst>
          </p:cNvPr>
          <p:cNvSpPr/>
          <p:nvPr/>
        </p:nvSpPr>
        <p:spPr>
          <a:xfrm>
            <a:off x="8010525" y="5076825"/>
            <a:ext cx="1428750" cy="3333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927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8CF22-4249-96DA-28CB-8113B75F9601}"/>
              </a:ext>
            </a:extLst>
          </p:cNvPr>
          <p:cNvSpPr>
            <a:spLocks noGrp="1"/>
          </p:cNvSpPr>
          <p:nvPr>
            <p:ph type="title"/>
          </p:nvPr>
        </p:nvSpPr>
        <p:spPr/>
        <p:txBody>
          <a:bodyPr/>
          <a:lstStyle/>
          <a:p>
            <a:r>
              <a:rPr lang="ja-JP" altLang="en-US" dirty="0"/>
              <a:t>多要素認証の初期設定方法</a:t>
            </a:r>
            <a:endParaRPr kumimoji="1" lang="ja-JP" altLang="en-US" dirty="0"/>
          </a:p>
        </p:txBody>
      </p:sp>
      <p:pic>
        <p:nvPicPr>
          <p:cNvPr id="8" name="コンテンツ プレースホルダー 7" descr="グラフィカル ユーザー インターフェイス, アプリケーション, チャットまたはテキスト メッセージ&#10;&#10;自動的に生成された説明">
            <a:hlinkClick r:id="rId2"/>
            <a:extLst>
              <a:ext uri="{FF2B5EF4-FFF2-40B4-BE49-F238E27FC236}">
                <a16:creationId xmlns:a16="http://schemas.microsoft.com/office/drawing/2014/main" id="{38607297-D517-CA48-FFFC-D7C2E10B5CAA}"/>
              </a:ext>
            </a:extLst>
          </p:cNvPr>
          <p:cNvPicPr>
            <a:picLocks noGrp="1" noChangeAspect="1"/>
          </p:cNvPicPr>
          <p:nvPr>
            <p:ph idx="1"/>
          </p:nvPr>
        </p:nvPicPr>
        <p:blipFill>
          <a:blip r:embed="rId3"/>
          <a:stretch>
            <a:fillRect/>
          </a:stretch>
        </p:blipFill>
        <p:spPr>
          <a:xfrm>
            <a:off x="6712871" y="1825625"/>
            <a:ext cx="5338507" cy="4351338"/>
          </a:xfrm>
        </p:spPr>
      </p:pic>
      <p:sp>
        <p:nvSpPr>
          <p:cNvPr id="4" name="日付プレースホルダー 3">
            <a:extLst>
              <a:ext uri="{FF2B5EF4-FFF2-40B4-BE49-F238E27FC236}">
                <a16:creationId xmlns:a16="http://schemas.microsoft.com/office/drawing/2014/main" id="{F15040FF-5B35-1DED-090D-E02274035E8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C1AF0A9-1394-1879-D786-FEDCDCC08DA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B2BBB2E1-7B8F-1196-79CD-1821284479E3}"/>
              </a:ext>
            </a:extLst>
          </p:cNvPr>
          <p:cNvSpPr>
            <a:spLocks noGrp="1"/>
          </p:cNvSpPr>
          <p:nvPr>
            <p:ph type="sldNum" sz="quarter" idx="12"/>
          </p:nvPr>
        </p:nvSpPr>
        <p:spPr/>
        <p:txBody>
          <a:bodyPr/>
          <a:lstStyle/>
          <a:p>
            <a:fld id="{55E32C41-2E12-F042-B05A-CBC2BA75F68F}" type="slidenum">
              <a:rPr kumimoji="1" lang="ja-JP" altLang="en-US" smtClean="0"/>
              <a:t>36</a:t>
            </a:fld>
            <a:endParaRPr kumimoji="1" lang="ja-JP" altLang="en-US"/>
          </a:p>
        </p:txBody>
      </p:sp>
      <p:sp>
        <p:nvSpPr>
          <p:cNvPr id="9" name="テキスト プレースホルダー 8">
            <a:extLst>
              <a:ext uri="{FF2B5EF4-FFF2-40B4-BE49-F238E27FC236}">
                <a16:creationId xmlns:a16="http://schemas.microsoft.com/office/drawing/2014/main" id="{D6CF2232-BD6D-343E-4DBC-FF442CFCE795}"/>
              </a:ext>
            </a:extLst>
          </p:cNvPr>
          <p:cNvSpPr>
            <a:spLocks noGrp="1"/>
          </p:cNvSpPr>
          <p:nvPr>
            <p:ph type="body" idx="4294967295"/>
          </p:nvPr>
        </p:nvSpPr>
        <p:spPr>
          <a:xfrm>
            <a:off x="523875" y="2506662"/>
            <a:ext cx="6307176" cy="4351338"/>
          </a:xfrm>
        </p:spPr>
        <p:txBody>
          <a:bodyPr/>
          <a:lstStyle/>
          <a:p>
            <a:r>
              <a:rPr kumimoji="1" lang="en-US" altLang="ja-JP" dirty="0"/>
              <a:t>utelecon</a:t>
            </a:r>
            <a:r>
              <a:rPr kumimoji="1" lang="ja-JP" altLang="en-US" dirty="0"/>
              <a:t>ページに沿って設定ください</a:t>
            </a:r>
            <a:endParaRPr kumimoji="1" lang="en-US" altLang="ja-JP" dirty="0"/>
          </a:p>
          <a:p>
            <a:r>
              <a:rPr lang="ja-JP" altLang="en-US" dirty="0">
                <a:solidFill>
                  <a:srgbClr val="FF00FF"/>
                </a:solidFill>
              </a:rPr>
              <a:t>作業完了後、実際に有効化されるまで最大</a:t>
            </a:r>
            <a:r>
              <a:rPr lang="en-US" altLang="ja-JP" dirty="0">
                <a:solidFill>
                  <a:srgbClr val="FF00FF"/>
                </a:solidFill>
              </a:rPr>
              <a:t>40</a:t>
            </a:r>
            <a:r>
              <a:rPr lang="ja-JP" altLang="en-US" dirty="0">
                <a:solidFill>
                  <a:srgbClr val="FF00FF"/>
                </a:solidFill>
              </a:rPr>
              <a:t>分</a:t>
            </a:r>
            <a:r>
              <a:rPr lang="ja-JP" altLang="en-US" dirty="0"/>
              <a:t>ほどかかります</a:t>
            </a:r>
          </a:p>
          <a:p>
            <a:pPr lvl="1"/>
            <a:r>
              <a:rPr kumimoji="1" lang="ja-JP" altLang="en-US" dirty="0">
                <a:sym typeface="Symbol" panose="05050102010706020507" pitchFamily="18" charset="2"/>
              </a:rPr>
              <a:t> </a:t>
            </a:r>
            <a:r>
              <a:rPr kumimoji="1" lang="ja-JP" altLang="en-US" dirty="0"/>
              <a:t>何かの直前ではなく、余裕をもってゆっくり作業ができる時間にやってください</a:t>
            </a:r>
            <a:endParaRPr kumimoji="1" lang="en-US" altLang="ja-JP" dirty="0"/>
          </a:p>
          <a:p>
            <a:r>
              <a:rPr lang="ja-JP" altLang="en-US" dirty="0"/>
              <a:t>やり方をゆっくり解説していますので作業前に</a:t>
            </a:r>
            <a:r>
              <a:rPr lang="ja-JP" altLang="en-US" dirty="0">
                <a:hlinkClick r:id="rId4"/>
              </a:rPr>
              <a:t>是非ご覧</a:t>
            </a:r>
            <a:r>
              <a:rPr lang="ja-JP" altLang="en-US" dirty="0"/>
              <a:t>ください →</a:t>
            </a:r>
            <a:endParaRPr kumimoji="1" lang="en-US" altLang="ja-JP" dirty="0"/>
          </a:p>
        </p:txBody>
      </p:sp>
      <p:grpSp>
        <p:nvGrpSpPr>
          <p:cNvPr id="10" name="グループ化 9">
            <a:extLst>
              <a:ext uri="{FF2B5EF4-FFF2-40B4-BE49-F238E27FC236}">
                <a16:creationId xmlns:a16="http://schemas.microsoft.com/office/drawing/2014/main" id="{0117C012-DBB2-0336-66D3-3EEDB03F19FF}"/>
              </a:ext>
            </a:extLst>
          </p:cNvPr>
          <p:cNvGrpSpPr/>
          <p:nvPr/>
        </p:nvGrpSpPr>
        <p:grpSpPr>
          <a:xfrm>
            <a:off x="991539" y="1751480"/>
            <a:ext cx="4715330" cy="617676"/>
            <a:chOff x="1374140" y="1705313"/>
            <a:chExt cx="4715330" cy="617676"/>
          </a:xfrm>
        </p:grpSpPr>
        <p:sp>
          <p:nvSpPr>
            <p:cNvPr id="11" name="テキスト ボックス 10">
              <a:hlinkClick r:id="rId5"/>
              <a:extLst>
                <a:ext uri="{FF2B5EF4-FFF2-40B4-BE49-F238E27FC236}">
                  <a16:creationId xmlns:a16="http://schemas.microsoft.com/office/drawing/2014/main" id="{3F3433EE-1890-9487-9057-4167E6AEA310}"/>
                </a:ext>
              </a:extLst>
            </p:cNvPr>
            <p:cNvSpPr txBox="1"/>
            <p:nvPr/>
          </p:nvSpPr>
          <p:spPr>
            <a:xfrm>
              <a:off x="1374140" y="1717894"/>
              <a:ext cx="444754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多要素 設定</a:t>
              </a:r>
              <a:endParaRPr lang="en-US" altLang="ja-JP" sz="3200" dirty="0"/>
            </a:p>
          </p:txBody>
        </p:sp>
        <p:pic>
          <p:nvPicPr>
            <p:cNvPr id="12" name="図 11" descr="アイコン&#10;&#10;自動的に生成された説明">
              <a:extLst>
                <a:ext uri="{FF2B5EF4-FFF2-40B4-BE49-F238E27FC236}">
                  <a16:creationId xmlns:a16="http://schemas.microsoft.com/office/drawing/2014/main" id="{8722B7F7-471C-6870-E9CF-43B3DF1EE0A1}"/>
                </a:ext>
              </a:extLst>
            </p:cNvPr>
            <p:cNvPicPr>
              <a:picLocks noChangeAspect="1"/>
            </p:cNvPicPr>
            <p:nvPr/>
          </p:nvPicPr>
          <p:blipFill>
            <a:blip r:embed="rId6"/>
            <a:stretch>
              <a:fillRect/>
            </a:stretch>
          </p:blipFill>
          <p:spPr>
            <a:xfrm flipH="1">
              <a:off x="5553890" y="1705313"/>
              <a:ext cx="535580" cy="617676"/>
            </a:xfrm>
            <a:prstGeom prst="rect">
              <a:avLst/>
            </a:prstGeom>
          </p:spPr>
        </p:pic>
      </p:grpSp>
    </p:spTree>
    <p:extLst>
      <p:ext uri="{BB962C8B-B14F-4D97-AF65-F5344CB8AC3E}">
        <p14:creationId xmlns:p14="http://schemas.microsoft.com/office/powerpoint/2010/main" val="248427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28BA9-B724-920D-8BE8-BC2A05E3640E}"/>
              </a:ext>
            </a:extLst>
          </p:cNvPr>
          <p:cNvSpPr>
            <a:spLocks noGrp="1"/>
          </p:cNvSpPr>
          <p:nvPr>
            <p:ph type="title"/>
          </p:nvPr>
        </p:nvSpPr>
        <p:spPr>
          <a:xfrm>
            <a:off x="502920" y="365125"/>
            <a:ext cx="11689080" cy="1325563"/>
          </a:xfrm>
        </p:spPr>
        <p:txBody>
          <a:bodyPr>
            <a:normAutofit/>
          </a:bodyPr>
          <a:lstStyle/>
          <a:p>
            <a:r>
              <a:rPr kumimoji="1" lang="ja-JP" altLang="en-US" dirty="0"/>
              <a:t>東大では多要素認証が</a:t>
            </a:r>
            <a:r>
              <a:rPr lang="en-US" altLang="ja-JP" sz="2400" dirty="0"/>
              <a:t>(</a:t>
            </a:r>
            <a:r>
              <a:rPr lang="ja-JP" altLang="en-US" sz="2400" dirty="0"/>
              <a:t>ほぼ</a:t>
            </a:r>
            <a:r>
              <a:rPr lang="en-US" altLang="ja-JP" sz="2400" dirty="0"/>
              <a:t>/</a:t>
            </a:r>
            <a:r>
              <a:rPr lang="ja-JP" altLang="en-US" sz="2400" dirty="0"/>
              <a:t>もうすぐ</a:t>
            </a:r>
            <a:r>
              <a:rPr lang="en-US" altLang="ja-JP" sz="2400" dirty="0"/>
              <a:t>)</a:t>
            </a:r>
            <a:r>
              <a:rPr kumimoji="1" lang="ja-JP" altLang="en-US" dirty="0"/>
              <a:t>必須です</a:t>
            </a:r>
          </a:p>
        </p:txBody>
      </p:sp>
      <p:sp>
        <p:nvSpPr>
          <p:cNvPr id="3" name="コンテンツ プレースホルダー 2">
            <a:extLst>
              <a:ext uri="{FF2B5EF4-FFF2-40B4-BE49-F238E27FC236}">
                <a16:creationId xmlns:a16="http://schemas.microsoft.com/office/drawing/2014/main" id="{0BBA455A-1CA2-28E8-919E-6691FBD3B562}"/>
              </a:ext>
            </a:extLst>
          </p:cNvPr>
          <p:cNvSpPr>
            <a:spLocks noGrp="1"/>
          </p:cNvSpPr>
          <p:nvPr>
            <p:ph idx="1"/>
          </p:nvPr>
        </p:nvSpPr>
        <p:spPr>
          <a:xfrm>
            <a:off x="838200" y="1825624"/>
            <a:ext cx="10515600" cy="4788535"/>
          </a:xfrm>
        </p:spPr>
        <p:txBody>
          <a:bodyPr>
            <a:normAutofit/>
          </a:bodyPr>
          <a:lstStyle/>
          <a:p>
            <a:r>
              <a:rPr kumimoji="1" lang="en-US" altLang="ja-JP" dirty="0">
                <a:hlinkClick r:id="rId2"/>
              </a:rPr>
              <a:t>UTokyo Portal</a:t>
            </a:r>
            <a:r>
              <a:rPr kumimoji="1" lang="en-US" altLang="ja-JP" dirty="0"/>
              <a:t> </a:t>
            </a:r>
            <a:r>
              <a:rPr kumimoji="1" lang="ja-JP" altLang="en-US" dirty="0"/>
              <a:t>で </a:t>
            </a:r>
            <a:r>
              <a:rPr kumimoji="1" lang="ja-JP" altLang="en-US" dirty="0">
                <a:hlinkClick r:id="rId3"/>
              </a:rPr>
              <a:t>多要素認証 </a:t>
            </a:r>
            <a:r>
              <a:rPr kumimoji="1" lang="en-US" altLang="ja-JP" dirty="0">
                <a:hlinkClick r:id="rId3"/>
              </a:rPr>
              <a:t>100% </a:t>
            </a:r>
            <a:r>
              <a:rPr kumimoji="1" lang="ja-JP" altLang="en-US" dirty="0">
                <a:hlinkClick r:id="rId3"/>
              </a:rPr>
              <a:t>で検索</a:t>
            </a:r>
            <a:endParaRPr kumimoji="1" lang="en-US" altLang="ja-JP" dirty="0"/>
          </a:p>
          <a:p>
            <a:pPr lvl="1"/>
            <a:r>
              <a:rPr lang="ja-JP" altLang="en-US" dirty="0">
                <a:hlinkClick r:id="rId4"/>
              </a:rPr>
              <a:t>多要素認証の必要性</a:t>
            </a:r>
            <a:r>
              <a:rPr lang="ja-JP" altLang="en-US" dirty="0"/>
              <a:t>（</a:t>
            </a:r>
            <a:r>
              <a:rPr lang="en-US" altLang="ja-JP" dirty="0"/>
              <a:t>by CISO</a:t>
            </a:r>
            <a:r>
              <a:rPr lang="ja-JP" altLang="en-US" dirty="0"/>
              <a:t>補佐・情報基盤センター 中山雅哉）</a:t>
            </a:r>
            <a:endParaRPr lang="en-US" altLang="ja-JP" dirty="0"/>
          </a:p>
          <a:p>
            <a:pPr lvl="1"/>
            <a:r>
              <a:rPr kumimoji="1" lang="ja-JP" altLang="en-US" dirty="0"/>
              <a:t>部局ごとの設定率</a:t>
            </a:r>
            <a:endParaRPr kumimoji="1" lang="en-US" altLang="ja-JP" dirty="0"/>
          </a:p>
          <a:p>
            <a:r>
              <a:rPr lang="ja-JP" altLang="en-US" dirty="0"/>
              <a:t>多要素認証なしでは使えないサービス</a:t>
            </a:r>
            <a:endParaRPr lang="en-US" altLang="ja-JP" dirty="0"/>
          </a:p>
          <a:p>
            <a:pPr lvl="1"/>
            <a:r>
              <a:rPr lang="ja-JP" altLang="en-US" dirty="0"/>
              <a:t>今：</a:t>
            </a:r>
            <a:r>
              <a:rPr lang="en-US" altLang="ja-JP" dirty="0"/>
              <a:t> </a:t>
            </a:r>
            <a:r>
              <a:rPr lang="en-US" altLang="ja-JP" dirty="0">
                <a:solidFill>
                  <a:srgbClr val="FF00FF"/>
                </a:solidFill>
              </a:rPr>
              <a:t>UTokyo Wi-Fi (※) </a:t>
            </a:r>
            <a:r>
              <a:rPr lang="en-US" altLang="ja-JP" dirty="0"/>
              <a:t>, UTokyo Slack, UTokyo VPN</a:t>
            </a:r>
          </a:p>
          <a:p>
            <a:pPr lvl="1"/>
            <a:r>
              <a:rPr lang="ja-JP" altLang="en-US" dirty="0"/>
              <a:t>もうすぐ（</a:t>
            </a:r>
            <a:r>
              <a:rPr lang="en-US" altLang="ja-JP" dirty="0"/>
              <a:t>2024/5</a:t>
            </a:r>
            <a:r>
              <a:rPr lang="ja-JP" altLang="en-US" dirty="0"/>
              <a:t>～</a:t>
            </a:r>
            <a:r>
              <a:rPr lang="en-US" altLang="ja-JP" dirty="0"/>
              <a:t>6</a:t>
            </a:r>
            <a:r>
              <a:rPr lang="ja-JP" altLang="en-US" dirty="0"/>
              <a:t>月）：すべてのシステム</a:t>
            </a:r>
            <a:endParaRPr lang="en-US" altLang="ja-JP" dirty="0"/>
          </a:p>
          <a:p>
            <a:pPr lvl="2"/>
            <a:r>
              <a:rPr lang="en-US" altLang="ja-JP" dirty="0">
                <a:solidFill>
                  <a:srgbClr val="FF00FF"/>
                </a:solidFill>
              </a:rPr>
              <a:t>(※) </a:t>
            </a:r>
            <a:r>
              <a:rPr lang="ja-JP" altLang="en-US" dirty="0"/>
              <a:t>：すでに発行済み</a:t>
            </a:r>
            <a:r>
              <a:rPr lang="en-US" altLang="ja-JP" dirty="0"/>
              <a:t>UTokyo Wi-Fi</a:t>
            </a:r>
            <a:r>
              <a:rPr lang="ja-JP" altLang="en-US" dirty="0"/>
              <a:t>はアカウントは失効（</a:t>
            </a:r>
            <a:r>
              <a:rPr lang="en-US" altLang="ja-JP" dirty="0"/>
              <a:t>2024/4/30</a:t>
            </a:r>
            <a:r>
              <a:rPr lang="ja-JP" altLang="en-US" dirty="0"/>
              <a:t>）まで有効</a:t>
            </a:r>
            <a:endParaRPr lang="en-US" altLang="ja-JP" dirty="0"/>
          </a:p>
        </p:txBody>
      </p:sp>
      <p:sp>
        <p:nvSpPr>
          <p:cNvPr id="4" name="日付プレースホルダー 3">
            <a:extLst>
              <a:ext uri="{FF2B5EF4-FFF2-40B4-BE49-F238E27FC236}">
                <a16:creationId xmlns:a16="http://schemas.microsoft.com/office/drawing/2014/main" id="{0A00B36D-134E-F6CE-769A-42C9DC18746B}"/>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3A1C7A1C-D88C-D64E-92B9-E5DBE7F360DE}"/>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481C741-BF6B-E8DF-23E1-FCA1EB83A434}"/>
              </a:ext>
            </a:extLst>
          </p:cNvPr>
          <p:cNvSpPr>
            <a:spLocks noGrp="1"/>
          </p:cNvSpPr>
          <p:nvPr>
            <p:ph type="sldNum" sz="quarter" idx="12"/>
          </p:nvPr>
        </p:nvSpPr>
        <p:spPr/>
        <p:txBody>
          <a:bodyPr/>
          <a:lstStyle/>
          <a:p>
            <a:fld id="{EDF77D8D-9987-453A-9A05-EB91CA595C68}" type="slidenum">
              <a:rPr kumimoji="1" lang="ja-JP" altLang="en-US" smtClean="0"/>
              <a:pPr/>
              <a:t>37</a:t>
            </a:fld>
            <a:endParaRPr kumimoji="1" lang="ja-JP" altLang="en-US"/>
          </a:p>
        </p:txBody>
      </p:sp>
    </p:spTree>
    <p:extLst>
      <p:ext uri="{BB962C8B-B14F-4D97-AF65-F5344CB8AC3E}">
        <p14:creationId xmlns:p14="http://schemas.microsoft.com/office/powerpoint/2010/main" val="11413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38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195548"/>
            <a:ext cx="5381625"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251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10C43-EB29-7F66-DD5E-F17ECE5CE8DB}"/>
              </a:ext>
            </a:extLst>
          </p:cNvPr>
          <p:cNvSpPr>
            <a:spLocks noGrp="1"/>
          </p:cNvSpPr>
          <p:nvPr>
            <p:ph type="title"/>
          </p:nvPr>
        </p:nvSpPr>
        <p:spPr/>
        <p:txBody>
          <a:bodyPr/>
          <a:lstStyle/>
          <a:p>
            <a:r>
              <a:rPr kumimoji="1" lang="ja-JP" altLang="en-US" dirty="0"/>
              <a:t>パスワードレス認証</a:t>
            </a:r>
          </a:p>
        </p:txBody>
      </p:sp>
      <p:sp>
        <p:nvSpPr>
          <p:cNvPr id="3" name="コンテンツ プレースホルダー 2">
            <a:extLst>
              <a:ext uri="{FF2B5EF4-FFF2-40B4-BE49-F238E27FC236}">
                <a16:creationId xmlns:a16="http://schemas.microsoft.com/office/drawing/2014/main" id="{886B6B5D-FA2E-AF3F-89D8-4D4C55802E27}"/>
              </a:ext>
            </a:extLst>
          </p:cNvPr>
          <p:cNvSpPr>
            <a:spLocks noGrp="1"/>
          </p:cNvSpPr>
          <p:nvPr>
            <p:ph idx="1"/>
          </p:nvPr>
        </p:nvSpPr>
        <p:spPr/>
        <p:txBody>
          <a:bodyPr/>
          <a:lstStyle/>
          <a:p>
            <a:r>
              <a:rPr kumimoji="1" lang="ja-JP" altLang="en-US" dirty="0"/>
              <a:t>見た目としてはこれまでの</a:t>
            </a:r>
            <a:r>
              <a:rPr kumimoji="1" lang="ja-JP" altLang="en-US" dirty="0">
                <a:solidFill>
                  <a:srgbClr val="0070C0"/>
                </a:solidFill>
              </a:rPr>
              <a:t>「パスワード＋何か」</a:t>
            </a:r>
            <a:r>
              <a:rPr kumimoji="1" lang="ja-JP" altLang="en-US" dirty="0"/>
              <a:t>による認証の</a:t>
            </a:r>
            <a:r>
              <a:rPr kumimoji="1" lang="ja-JP" altLang="en-US" dirty="0">
                <a:solidFill>
                  <a:srgbClr val="0070C0"/>
                </a:solidFill>
              </a:rPr>
              <a:t>「パスワード」</a:t>
            </a:r>
            <a:r>
              <a:rPr kumimoji="1" lang="ja-JP" altLang="en-US" dirty="0"/>
              <a:t>を不要にしたもの</a:t>
            </a:r>
            <a:endParaRPr kumimoji="1" lang="en-US" altLang="ja-JP" dirty="0"/>
          </a:p>
          <a:p>
            <a:r>
              <a:rPr lang="ja-JP" altLang="en-US" dirty="0"/>
              <a:t>利点</a:t>
            </a:r>
            <a:endParaRPr lang="en-US" altLang="ja-JP" dirty="0"/>
          </a:p>
          <a:p>
            <a:pPr lvl="1"/>
            <a:r>
              <a:rPr lang="ja-JP" altLang="en-US" dirty="0"/>
              <a:t>サインイン</a:t>
            </a:r>
            <a:r>
              <a:rPr kumimoji="1" lang="ja-JP" altLang="en-US" dirty="0"/>
              <a:t>の手間が減る</a:t>
            </a:r>
            <a:endParaRPr kumimoji="1" lang="en-US" altLang="ja-JP" dirty="0"/>
          </a:p>
          <a:p>
            <a:pPr lvl="1"/>
            <a:r>
              <a:rPr lang="ja-JP" altLang="en-US" dirty="0"/>
              <a:t>パスワード入力をしないのでフィッシングによるパスワード詐取のリスクが減る</a:t>
            </a:r>
            <a:endParaRPr lang="en-US" altLang="ja-JP" dirty="0"/>
          </a:p>
          <a:p>
            <a:pPr lvl="2"/>
            <a:r>
              <a:rPr lang="ja-JP" altLang="en-US" dirty="0"/>
              <a:t>もちろん、パスワード入力を促されたら変だと気付く必要はある</a:t>
            </a:r>
            <a:endParaRPr kumimoji="1" lang="en-US" altLang="ja-JP" dirty="0"/>
          </a:p>
        </p:txBody>
      </p:sp>
      <p:sp>
        <p:nvSpPr>
          <p:cNvPr id="4" name="日付プレースホルダー 3">
            <a:extLst>
              <a:ext uri="{FF2B5EF4-FFF2-40B4-BE49-F238E27FC236}">
                <a16:creationId xmlns:a16="http://schemas.microsoft.com/office/drawing/2014/main" id="{F965589B-4FF2-CFFA-7C9F-203CFFF83631}"/>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D527448B-8339-CDB7-61A9-9BBA8DE242A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ECCDF4D-1F1B-9EF8-CF8E-4735C923B237}"/>
              </a:ext>
            </a:extLst>
          </p:cNvPr>
          <p:cNvSpPr>
            <a:spLocks noGrp="1"/>
          </p:cNvSpPr>
          <p:nvPr>
            <p:ph type="sldNum" sz="quarter" idx="12"/>
          </p:nvPr>
        </p:nvSpPr>
        <p:spPr/>
        <p:txBody>
          <a:bodyPr/>
          <a:lstStyle/>
          <a:p>
            <a:fld id="{55E32C41-2E12-F042-B05A-CBC2BA75F68F}" type="slidenum">
              <a:rPr kumimoji="1" lang="ja-JP" altLang="en-US" smtClean="0"/>
              <a:t>39</a:t>
            </a:fld>
            <a:endParaRPr kumimoji="1" lang="ja-JP" altLang="en-US"/>
          </a:p>
        </p:txBody>
      </p:sp>
    </p:spTree>
    <p:extLst>
      <p:ext uri="{BB962C8B-B14F-4D97-AF65-F5344CB8AC3E}">
        <p14:creationId xmlns:p14="http://schemas.microsoft.com/office/powerpoint/2010/main" val="38560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9A549F-E446-02D8-7EBD-F9AB5A1588D8}"/>
              </a:ext>
            </a:extLst>
          </p:cNvPr>
          <p:cNvSpPr>
            <a:spLocks noGrp="1"/>
          </p:cNvSpPr>
          <p:nvPr>
            <p:ph type="title"/>
          </p:nvPr>
        </p:nvSpPr>
        <p:spPr/>
        <p:txBody>
          <a:bodyPr/>
          <a:lstStyle/>
          <a:p>
            <a:r>
              <a:rPr kumimoji="1" lang="en-US" altLang="ja-JP" dirty="0"/>
              <a:t>utelecon</a:t>
            </a:r>
            <a:r>
              <a:rPr kumimoji="1" lang="ja-JP" altLang="en-US" dirty="0"/>
              <a:t>について</a:t>
            </a:r>
          </a:p>
        </p:txBody>
      </p:sp>
      <p:sp>
        <p:nvSpPr>
          <p:cNvPr id="3" name="コンテンツ プレースホルダー 2">
            <a:extLst>
              <a:ext uri="{FF2B5EF4-FFF2-40B4-BE49-F238E27FC236}">
                <a16:creationId xmlns:a16="http://schemas.microsoft.com/office/drawing/2014/main" id="{62B45991-25E2-3107-C54D-FA76D01530A1}"/>
              </a:ext>
            </a:extLst>
          </p:cNvPr>
          <p:cNvSpPr>
            <a:spLocks noGrp="1"/>
          </p:cNvSpPr>
          <p:nvPr>
            <p:ph idx="1"/>
          </p:nvPr>
        </p:nvSpPr>
        <p:spPr/>
        <p:txBody>
          <a:bodyPr/>
          <a:lstStyle/>
          <a:p>
            <a:r>
              <a:rPr kumimoji="1" lang="ja-JP" altLang="en-US" dirty="0"/>
              <a:t>東京大学の</a:t>
            </a:r>
            <a:r>
              <a:rPr kumimoji="1" lang="en-US" altLang="ja-JP" dirty="0"/>
              <a:t>IT</a:t>
            </a:r>
            <a:r>
              <a:rPr kumimoji="1" lang="ja-JP" altLang="en-US" dirty="0"/>
              <a:t>をわかりやすく説明、サポートすることを目指しています</a:t>
            </a:r>
            <a:endParaRPr kumimoji="1" lang="en-US" altLang="ja-JP" dirty="0"/>
          </a:p>
          <a:p>
            <a:r>
              <a:rPr lang="ja-JP" altLang="en-US" dirty="0"/>
              <a:t>教職員と学生が日々活躍しています</a:t>
            </a:r>
            <a:endParaRPr lang="en-US" altLang="ja-JP" dirty="0"/>
          </a:p>
          <a:p>
            <a:r>
              <a:rPr kumimoji="1" lang="en-US" altLang="ja-JP" dirty="0"/>
              <a:t>utelecon</a:t>
            </a:r>
            <a:r>
              <a:rPr kumimoji="1" lang="ja-JP" altLang="en-US" dirty="0">
                <a:hlinkClick r:id="rId2"/>
              </a:rPr>
              <a:t>紹介</a:t>
            </a:r>
            <a:r>
              <a:rPr kumimoji="1" lang="ja-JP" altLang="en-US" dirty="0"/>
              <a:t>と</a:t>
            </a:r>
            <a:r>
              <a:rPr kumimoji="1" lang="ja-JP" altLang="en-US" dirty="0">
                <a:hlinkClick r:id="rId3"/>
              </a:rPr>
              <a:t>活動理念・目的</a:t>
            </a:r>
            <a:r>
              <a:rPr kumimoji="1" lang="ja-JP" altLang="en-US" dirty="0"/>
              <a:t>もご覧ください</a:t>
            </a:r>
          </a:p>
        </p:txBody>
      </p:sp>
      <p:sp>
        <p:nvSpPr>
          <p:cNvPr id="4" name="日付プレースホルダー 3">
            <a:extLst>
              <a:ext uri="{FF2B5EF4-FFF2-40B4-BE49-F238E27FC236}">
                <a16:creationId xmlns:a16="http://schemas.microsoft.com/office/drawing/2014/main" id="{8E3EAE6A-8A32-B0A7-CA37-E30440F47BF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8CCDB0F-0E90-F3BC-3C66-0E74725E1323}"/>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8B56E64-A7C1-AD0F-6FD9-6721DE422471}"/>
              </a:ext>
            </a:extLst>
          </p:cNvPr>
          <p:cNvSpPr>
            <a:spLocks noGrp="1"/>
          </p:cNvSpPr>
          <p:nvPr>
            <p:ph type="sldNum" sz="quarter" idx="12"/>
          </p:nvPr>
        </p:nvSpPr>
        <p:spPr/>
        <p:txBody>
          <a:bodyPr/>
          <a:lstStyle/>
          <a:p>
            <a:fld id="{55E32C41-2E12-F042-B05A-CBC2BA75F68F}" type="slidenum">
              <a:rPr kumimoji="1" lang="ja-JP" altLang="en-US" smtClean="0"/>
              <a:t>4</a:t>
            </a:fld>
            <a:endParaRPr kumimoji="1" lang="ja-JP" altLang="en-US"/>
          </a:p>
        </p:txBody>
      </p:sp>
    </p:spTree>
    <p:extLst>
      <p:ext uri="{BB962C8B-B14F-4D97-AF65-F5344CB8AC3E}">
        <p14:creationId xmlns:p14="http://schemas.microsoft.com/office/powerpoint/2010/main" val="346983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2E043-6C53-F151-A484-D7E30A41EFF1}"/>
              </a:ext>
            </a:extLst>
          </p:cNvPr>
          <p:cNvSpPr>
            <a:spLocks noGrp="1"/>
          </p:cNvSpPr>
          <p:nvPr>
            <p:ph type="title"/>
          </p:nvPr>
        </p:nvSpPr>
        <p:spPr/>
        <p:txBody>
          <a:bodyPr/>
          <a:lstStyle/>
          <a:p>
            <a:r>
              <a:rPr kumimoji="1" lang="ja-JP" altLang="en-US" dirty="0"/>
              <a:t>パスワードレス認証具体的な方法</a:t>
            </a:r>
          </a:p>
        </p:txBody>
      </p:sp>
      <p:sp>
        <p:nvSpPr>
          <p:cNvPr id="3" name="コンテンツ プレースホルダー 2">
            <a:extLst>
              <a:ext uri="{FF2B5EF4-FFF2-40B4-BE49-F238E27FC236}">
                <a16:creationId xmlns:a16="http://schemas.microsoft.com/office/drawing/2014/main" id="{7DD6F184-FD37-7D57-1E39-BB67ADC1BBED}"/>
              </a:ext>
            </a:extLst>
          </p:cNvPr>
          <p:cNvSpPr>
            <a:spLocks noGrp="1"/>
          </p:cNvSpPr>
          <p:nvPr>
            <p:ph idx="1"/>
          </p:nvPr>
        </p:nvSpPr>
        <p:spPr/>
        <p:txBody>
          <a:bodyPr/>
          <a:lstStyle/>
          <a:p>
            <a:r>
              <a:rPr kumimoji="1" lang="ja-JP" altLang="en-US" dirty="0"/>
              <a:t>方法</a:t>
            </a:r>
            <a:r>
              <a:rPr kumimoji="1" lang="en-US" altLang="ja-JP" dirty="0"/>
              <a:t>1</a:t>
            </a:r>
            <a:r>
              <a:rPr kumimoji="1" lang="ja-JP" altLang="en-US" dirty="0"/>
              <a:t>：</a:t>
            </a:r>
            <a:r>
              <a:rPr kumimoji="1" lang="en-US" altLang="ja-JP" dirty="0"/>
              <a:t>Microsoft Authenticator</a:t>
            </a:r>
            <a:r>
              <a:rPr kumimoji="1" lang="ja-JP" altLang="en-US" dirty="0"/>
              <a:t>アプリで（</a:t>
            </a:r>
            <a:r>
              <a:rPr kumimoji="1" lang="ja-JP" altLang="en-US" dirty="0">
                <a:solidFill>
                  <a:srgbClr val="0070C0"/>
                </a:solidFill>
              </a:rPr>
              <a:t>推</a:t>
            </a:r>
            <a:r>
              <a:rPr kumimoji="1" lang="ja-JP" altLang="en-US" dirty="0"/>
              <a:t>）</a:t>
            </a:r>
            <a:endParaRPr kumimoji="1" lang="en-US" altLang="ja-JP" dirty="0"/>
          </a:p>
          <a:p>
            <a:r>
              <a:rPr lang="ja-JP" altLang="en-US" dirty="0"/>
              <a:t>方法</a:t>
            </a:r>
            <a:r>
              <a:rPr lang="en-US" altLang="ja-JP" dirty="0"/>
              <a:t>2</a:t>
            </a:r>
            <a:r>
              <a:rPr lang="ja-JP" altLang="en-US" dirty="0"/>
              <a:t>：</a:t>
            </a:r>
            <a:r>
              <a:rPr lang="en-US" altLang="ja-JP" dirty="0"/>
              <a:t>FIDO</a:t>
            </a:r>
            <a:r>
              <a:rPr lang="ja-JP" altLang="en-US" dirty="0"/>
              <a:t>セキュリティキーで</a:t>
            </a:r>
            <a:r>
              <a:rPr kumimoji="1" lang="ja-JP" altLang="en-US" sz="3200" dirty="0"/>
              <a:t>（</a:t>
            </a:r>
            <a:r>
              <a:rPr kumimoji="1" lang="ja-JP" altLang="en-US" sz="3200" dirty="0">
                <a:solidFill>
                  <a:srgbClr val="0070C0"/>
                </a:solidFill>
              </a:rPr>
              <a:t>推</a:t>
            </a:r>
            <a:r>
              <a:rPr kumimoji="1" lang="ja-JP" altLang="en-US" sz="3200" dirty="0"/>
              <a:t>）</a:t>
            </a:r>
            <a:endParaRPr lang="en-US" altLang="ja-JP" dirty="0"/>
          </a:p>
        </p:txBody>
      </p:sp>
      <p:sp>
        <p:nvSpPr>
          <p:cNvPr id="4" name="日付プレースホルダー 3">
            <a:extLst>
              <a:ext uri="{FF2B5EF4-FFF2-40B4-BE49-F238E27FC236}">
                <a16:creationId xmlns:a16="http://schemas.microsoft.com/office/drawing/2014/main" id="{FABFBC3E-69E9-A953-F406-4F68DE133D8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05A0C159-F7F6-FA7F-EB4E-E23C3F7481C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0AD1379-DE9A-EFFE-491E-03F351C3083D}"/>
              </a:ext>
            </a:extLst>
          </p:cNvPr>
          <p:cNvSpPr>
            <a:spLocks noGrp="1"/>
          </p:cNvSpPr>
          <p:nvPr>
            <p:ph type="sldNum" sz="quarter" idx="12"/>
          </p:nvPr>
        </p:nvSpPr>
        <p:spPr/>
        <p:txBody>
          <a:bodyPr/>
          <a:lstStyle/>
          <a:p>
            <a:fld id="{55E32C41-2E12-F042-B05A-CBC2BA75F68F}" type="slidenum">
              <a:rPr kumimoji="1" lang="ja-JP" altLang="en-US" smtClean="0"/>
              <a:t>40</a:t>
            </a:fld>
            <a:endParaRPr kumimoji="1" lang="ja-JP" altLang="en-US"/>
          </a:p>
        </p:txBody>
      </p:sp>
      <p:grpSp>
        <p:nvGrpSpPr>
          <p:cNvPr id="7" name="グループ化 6">
            <a:extLst>
              <a:ext uri="{FF2B5EF4-FFF2-40B4-BE49-F238E27FC236}">
                <a16:creationId xmlns:a16="http://schemas.microsoft.com/office/drawing/2014/main" id="{42DDF23B-253C-CC31-FDFD-47AC9A26F744}"/>
              </a:ext>
            </a:extLst>
          </p:cNvPr>
          <p:cNvGrpSpPr/>
          <p:nvPr/>
        </p:nvGrpSpPr>
        <p:grpSpPr>
          <a:xfrm>
            <a:off x="4038600" y="3980974"/>
            <a:ext cx="4920049" cy="617676"/>
            <a:chOff x="1374140" y="1684993"/>
            <a:chExt cx="5105400" cy="617676"/>
          </a:xfrm>
        </p:grpSpPr>
        <p:sp>
          <p:nvSpPr>
            <p:cNvPr id="8" name="テキスト ボックス 7">
              <a:hlinkClick r:id="rId2"/>
              <a:extLst>
                <a:ext uri="{FF2B5EF4-FFF2-40B4-BE49-F238E27FC236}">
                  <a16:creationId xmlns:a16="http://schemas.microsoft.com/office/drawing/2014/main" id="{60620A04-7C67-C8CD-7EA2-E62D95ABED4B}"/>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9" name="図 8" descr="アイコン&#10;&#10;自動的に生成された説明">
              <a:extLst>
                <a:ext uri="{FF2B5EF4-FFF2-40B4-BE49-F238E27FC236}">
                  <a16:creationId xmlns:a16="http://schemas.microsoft.com/office/drawing/2014/main" id="{18C12E1D-DEDB-76C1-4AD3-9A27210D2536}"/>
                </a:ext>
              </a:extLst>
            </p:cNvPr>
            <p:cNvPicPr>
              <a:picLocks noChangeAspect="1"/>
            </p:cNvPicPr>
            <p:nvPr/>
          </p:nvPicPr>
          <p:blipFill>
            <a:blip r:embed="rId3"/>
            <a:stretch>
              <a:fillRect/>
            </a:stretch>
          </p:blipFill>
          <p:spPr>
            <a:xfrm flipH="1">
              <a:off x="5941901" y="1684993"/>
              <a:ext cx="535580" cy="617676"/>
            </a:xfrm>
            <a:prstGeom prst="rect">
              <a:avLst/>
            </a:prstGeom>
          </p:spPr>
        </p:pic>
      </p:grpSp>
      <p:grpSp>
        <p:nvGrpSpPr>
          <p:cNvPr id="10" name="グループ化 9">
            <a:extLst>
              <a:ext uri="{FF2B5EF4-FFF2-40B4-BE49-F238E27FC236}">
                <a16:creationId xmlns:a16="http://schemas.microsoft.com/office/drawing/2014/main" id="{43C0CC68-6D55-456F-9841-96263AFCAFAC}"/>
              </a:ext>
            </a:extLst>
          </p:cNvPr>
          <p:cNvGrpSpPr/>
          <p:nvPr/>
        </p:nvGrpSpPr>
        <p:grpSpPr>
          <a:xfrm>
            <a:off x="4038600" y="4778037"/>
            <a:ext cx="4920049" cy="617676"/>
            <a:chOff x="1374140" y="1684993"/>
            <a:chExt cx="5105400" cy="617676"/>
          </a:xfrm>
        </p:grpSpPr>
        <p:sp>
          <p:nvSpPr>
            <p:cNvPr id="11" name="テキスト ボックス 10">
              <a:hlinkClick r:id="rId2"/>
              <a:extLst>
                <a:ext uri="{FF2B5EF4-FFF2-40B4-BE49-F238E27FC236}">
                  <a16:creationId xmlns:a16="http://schemas.microsoft.com/office/drawing/2014/main" id="{5D886267-1946-F46B-5271-27B38630BEFA}"/>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FIDO</a:t>
              </a:r>
            </a:p>
          </p:txBody>
        </p:sp>
        <p:pic>
          <p:nvPicPr>
            <p:cNvPr id="12" name="図 11" descr="アイコン&#10;&#10;自動的に生成された説明">
              <a:extLst>
                <a:ext uri="{FF2B5EF4-FFF2-40B4-BE49-F238E27FC236}">
                  <a16:creationId xmlns:a16="http://schemas.microsoft.com/office/drawing/2014/main" id="{45262110-F4E5-FA6A-45A8-6F0A498E2767}"/>
                </a:ext>
              </a:extLst>
            </p:cNvPr>
            <p:cNvPicPr>
              <a:picLocks noChangeAspect="1"/>
            </p:cNvPicPr>
            <p:nvPr/>
          </p:nvPicPr>
          <p:blipFill>
            <a:blip r:embed="rId3"/>
            <a:stretch>
              <a:fillRect/>
            </a:stretch>
          </p:blipFill>
          <p:spPr>
            <a:xfrm flipH="1">
              <a:off x="5941901" y="1684993"/>
              <a:ext cx="535580" cy="617676"/>
            </a:xfrm>
            <a:prstGeom prst="rect">
              <a:avLst/>
            </a:prstGeom>
          </p:spPr>
        </p:pic>
      </p:grpSp>
    </p:spTree>
    <p:extLst>
      <p:ext uri="{BB962C8B-B14F-4D97-AF65-F5344CB8AC3E}">
        <p14:creationId xmlns:p14="http://schemas.microsoft.com/office/powerpoint/2010/main" val="350897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B97C5-7FE6-FEF1-3EB3-4F1E80A2CCD3}"/>
              </a:ext>
            </a:extLst>
          </p:cNvPr>
          <p:cNvSpPr>
            <a:spLocks noGrp="1"/>
          </p:cNvSpPr>
          <p:nvPr>
            <p:ph type="title"/>
          </p:nvPr>
        </p:nvSpPr>
        <p:spPr/>
        <p:txBody>
          <a:bodyPr/>
          <a:lstStyle/>
          <a:p>
            <a:r>
              <a:rPr lang="ja-JP" altLang="en-US" dirty="0"/>
              <a:t>方法</a:t>
            </a:r>
            <a:r>
              <a:rPr lang="en-US" altLang="ja-JP" dirty="0"/>
              <a:t>1: </a:t>
            </a:r>
            <a:r>
              <a:rPr kumimoji="1" lang="en-US" altLang="ja-JP" dirty="0"/>
              <a:t>Microsoft Authenticator</a:t>
            </a:r>
            <a:r>
              <a:rPr kumimoji="1" lang="ja-JP" altLang="en-US" dirty="0"/>
              <a:t>アプリで</a:t>
            </a:r>
          </a:p>
        </p:txBody>
      </p:sp>
      <p:sp>
        <p:nvSpPr>
          <p:cNvPr id="3" name="コンテンツ プレースホルダー 2">
            <a:extLst>
              <a:ext uri="{FF2B5EF4-FFF2-40B4-BE49-F238E27FC236}">
                <a16:creationId xmlns:a16="http://schemas.microsoft.com/office/drawing/2014/main" id="{64877B32-4B90-27CF-2F32-50518D7EEEF3}"/>
              </a:ext>
            </a:extLst>
          </p:cNvPr>
          <p:cNvSpPr>
            <a:spLocks noGrp="1"/>
          </p:cNvSpPr>
          <p:nvPr>
            <p:ph idx="1"/>
          </p:nvPr>
        </p:nvSpPr>
        <p:spPr>
          <a:xfrm>
            <a:off x="210065" y="1825625"/>
            <a:ext cx="11738919" cy="4351338"/>
          </a:xfrm>
        </p:spPr>
        <p:txBody>
          <a:bodyPr/>
          <a:lstStyle/>
          <a:p>
            <a:r>
              <a:rPr kumimoji="1" lang="ja-JP" altLang="en-US" dirty="0"/>
              <a:t>設定方法：</a:t>
            </a:r>
            <a:r>
              <a:rPr kumimoji="1" lang="en-US" altLang="ja-JP" dirty="0"/>
              <a:t>Microsoft Authenticator</a:t>
            </a:r>
            <a:r>
              <a:rPr kumimoji="1" lang="ja-JP" altLang="en-US" dirty="0"/>
              <a:t>アプリで普通に多要素認証を設定の後 </a:t>
            </a:r>
            <a:r>
              <a:rPr kumimoji="1" lang="ja-JP" altLang="en-US" dirty="0">
                <a:sym typeface="Symbol" panose="05050102010706020507" pitchFamily="18" charset="2"/>
              </a:rPr>
              <a:t> </a:t>
            </a:r>
            <a:r>
              <a:rPr kumimoji="1" lang="ja-JP" altLang="en-US" dirty="0">
                <a:solidFill>
                  <a:srgbClr val="0070C0"/>
                </a:solidFill>
              </a:rPr>
              <a:t>「</a:t>
            </a:r>
            <a:r>
              <a:rPr kumimoji="1" lang="en-US" altLang="ja-JP" dirty="0">
                <a:solidFill>
                  <a:srgbClr val="0070C0"/>
                </a:solidFill>
              </a:rPr>
              <a:t>The University of Tokyo</a:t>
            </a:r>
            <a:r>
              <a:rPr kumimoji="1" lang="ja-JP" altLang="en-US" dirty="0">
                <a:solidFill>
                  <a:srgbClr val="0070C0"/>
                </a:solidFill>
              </a:rPr>
              <a:t>」</a:t>
            </a:r>
            <a:r>
              <a:rPr lang="ja-JP" altLang="en-US" dirty="0">
                <a:solidFill>
                  <a:srgbClr val="0070C0"/>
                </a:solidFill>
                <a:sym typeface="Symbol" panose="05050102010706020507" pitchFamily="18" charset="2"/>
              </a:rPr>
              <a:t> </a:t>
            </a:r>
            <a:r>
              <a:rPr lang="ja-JP" altLang="en-US" dirty="0">
                <a:sym typeface="Symbol" panose="05050102010706020507" pitchFamily="18" charset="2"/>
              </a:rPr>
              <a:t> </a:t>
            </a:r>
            <a:r>
              <a:rPr kumimoji="1" lang="ja-JP" altLang="en-US" dirty="0">
                <a:solidFill>
                  <a:srgbClr val="0070C0"/>
                </a:solidFill>
              </a:rPr>
              <a:t>「電話によるサインイン」</a:t>
            </a:r>
          </a:p>
        </p:txBody>
      </p:sp>
      <p:sp>
        <p:nvSpPr>
          <p:cNvPr id="4" name="日付プレースホルダー 3">
            <a:extLst>
              <a:ext uri="{FF2B5EF4-FFF2-40B4-BE49-F238E27FC236}">
                <a16:creationId xmlns:a16="http://schemas.microsoft.com/office/drawing/2014/main" id="{93F981C9-4CA3-4AC8-9EA7-1C74A04EA076}"/>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7EEC1BAA-F3D8-0342-F92B-9FD8EE266FB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4275D4E-E6F3-E5D8-A111-AC96E8C4866D}"/>
              </a:ext>
            </a:extLst>
          </p:cNvPr>
          <p:cNvSpPr>
            <a:spLocks noGrp="1"/>
          </p:cNvSpPr>
          <p:nvPr>
            <p:ph type="sldNum" sz="quarter" idx="12"/>
          </p:nvPr>
        </p:nvSpPr>
        <p:spPr/>
        <p:txBody>
          <a:bodyPr/>
          <a:lstStyle/>
          <a:p>
            <a:fld id="{55E32C41-2E12-F042-B05A-CBC2BA75F68F}" type="slidenum">
              <a:rPr kumimoji="1" lang="ja-JP" altLang="en-US" smtClean="0"/>
              <a:t>41</a:t>
            </a:fld>
            <a:endParaRPr kumimoji="1" lang="ja-JP" altLang="en-US"/>
          </a:p>
        </p:txBody>
      </p:sp>
      <p:grpSp>
        <p:nvGrpSpPr>
          <p:cNvPr id="20" name="グループ化 19">
            <a:extLst>
              <a:ext uri="{FF2B5EF4-FFF2-40B4-BE49-F238E27FC236}">
                <a16:creationId xmlns:a16="http://schemas.microsoft.com/office/drawing/2014/main" id="{F0045B52-F3CA-0026-8ADF-6E10E635E4CA}"/>
              </a:ext>
            </a:extLst>
          </p:cNvPr>
          <p:cNvGrpSpPr/>
          <p:nvPr/>
        </p:nvGrpSpPr>
        <p:grpSpPr>
          <a:xfrm>
            <a:off x="5289927" y="2849615"/>
            <a:ext cx="1735206" cy="3689297"/>
            <a:chOff x="1681314" y="2341010"/>
            <a:chExt cx="1952770" cy="4151869"/>
          </a:xfrm>
        </p:grpSpPr>
        <p:pic>
          <p:nvPicPr>
            <p:cNvPr id="8" name="図 7" descr="カレンダー, ホワイトボード&#10;&#10;自動的に生成された説明">
              <a:extLst>
                <a:ext uri="{FF2B5EF4-FFF2-40B4-BE49-F238E27FC236}">
                  <a16:creationId xmlns:a16="http://schemas.microsoft.com/office/drawing/2014/main" id="{A1C0E983-8E33-D501-63AF-7B87D679334B}"/>
                </a:ext>
              </a:extLst>
            </p:cNvPr>
            <p:cNvPicPr>
              <a:picLocks noChangeAspect="1"/>
            </p:cNvPicPr>
            <p:nvPr/>
          </p:nvPicPr>
          <p:blipFill rotWithShape="1">
            <a:blip r:embed="rId2"/>
            <a:srcRect t="18695" b="18593"/>
            <a:stretch/>
          </p:blipFill>
          <p:spPr>
            <a:xfrm rot="5400000">
              <a:off x="581765" y="3440561"/>
              <a:ext cx="4151869" cy="1952768"/>
            </a:xfrm>
            <a:prstGeom prst="rect">
              <a:avLst/>
            </a:prstGeom>
          </p:spPr>
        </p:pic>
        <p:sp>
          <p:nvSpPr>
            <p:cNvPr id="13" name="四角形: 角を丸くする 12">
              <a:extLst>
                <a:ext uri="{FF2B5EF4-FFF2-40B4-BE49-F238E27FC236}">
                  <a16:creationId xmlns:a16="http://schemas.microsoft.com/office/drawing/2014/main" id="{0CA8DFCC-FF2E-B6D9-B9FB-78B26D9A6F1C}"/>
                </a:ext>
              </a:extLst>
            </p:cNvPr>
            <p:cNvSpPr/>
            <p:nvPr/>
          </p:nvSpPr>
          <p:spPr>
            <a:xfrm>
              <a:off x="1681314" y="3429000"/>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3AC0AAEA-3250-05FB-4995-A5EAC4CC4A77}"/>
              </a:ext>
            </a:extLst>
          </p:cNvPr>
          <p:cNvGrpSpPr/>
          <p:nvPr/>
        </p:nvGrpSpPr>
        <p:grpSpPr>
          <a:xfrm>
            <a:off x="7796576" y="2912128"/>
            <a:ext cx="1735206" cy="3577727"/>
            <a:chOff x="5192823" y="2411361"/>
            <a:chExt cx="1952770" cy="4026310"/>
          </a:xfrm>
        </p:grpSpPr>
        <p:pic>
          <p:nvPicPr>
            <p:cNvPr id="10" name="図 9" descr="テキスト&#10;&#10;自動的に生成された説明">
              <a:extLst>
                <a:ext uri="{FF2B5EF4-FFF2-40B4-BE49-F238E27FC236}">
                  <a16:creationId xmlns:a16="http://schemas.microsoft.com/office/drawing/2014/main" id="{8FF214ED-443D-E49B-23F0-A1099862F92F}"/>
                </a:ext>
              </a:extLst>
            </p:cNvPr>
            <p:cNvPicPr>
              <a:picLocks noChangeAspect="1"/>
            </p:cNvPicPr>
            <p:nvPr/>
          </p:nvPicPr>
          <p:blipFill rotWithShape="1">
            <a:blip r:embed="rId3"/>
            <a:srcRect l="1695" t="21482" r="1330" b="17656"/>
            <a:stretch/>
          </p:blipFill>
          <p:spPr>
            <a:xfrm rot="5400000">
              <a:off x="4184854" y="3476932"/>
              <a:ext cx="4026310" cy="1895168"/>
            </a:xfrm>
            <a:prstGeom prst="rect">
              <a:avLst/>
            </a:prstGeom>
          </p:spPr>
        </p:pic>
        <p:sp>
          <p:nvSpPr>
            <p:cNvPr id="14" name="四角形: 角を丸くする 13">
              <a:extLst>
                <a:ext uri="{FF2B5EF4-FFF2-40B4-BE49-F238E27FC236}">
                  <a16:creationId xmlns:a16="http://schemas.microsoft.com/office/drawing/2014/main" id="{D70C4E54-4F65-6841-6F53-652D1D1FFA90}"/>
                </a:ext>
              </a:extLst>
            </p:cNvPr>
            <p:cNvSpPr/>
            <p:nvPr/>
          </p:nvSpPr>
          <p:spPr>
            <a:xfrm>
              <a:off x="5192823" y="4193107"/>
              <a:ext cx="1952770"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67622CBC-10F1-EE2F-B997-7906D84CEA62}"/>
              </a:ext>
            </a:extLst>
          </p:cNvPr>
          <p:cNvGrpSpPr/>
          <p:nvPr/>
        </p:nvGrpSpPr>
        <p:grpSpPr>
          <a:xfrm>
            <a:off x="10358685" y="2849618"/>
            <a:ext cx="1684022" cy="3689294"/>
            <a:chOff x="8793825" y="2341013"/>
            <a:chExt cx="1895168" cy="4151866"/>
          </a:xfrm>
        </p:grpSpPr>
        <p:pic>
          <p:nvPicPr>
            <p:cNvPr id="12" name="図 11" descr="手紙 が含まれている画像&#10;&#10;自動的に生成された説明">
              <a:extLst>
                <a:ext uri="{FF2B5EF4-FFF2-40B4-BE49-F238E27FC236}">
                  <a16:creationId xmlns:a16="http://schemas.microsoft.com/office/drawing/2014/main" id="{0372CAEF-6698-4105-1500-613780242C46}"/>
                </a:ext>
              </a:extLst>
            </p:cNvPr>
            <p:cNvPicPr>
              <a:picLocks noChangeAspect="1"/>
            </p:cNvPicPr>
            <p:nvPr/>
          </p:nvPicPr>
          <p:blipFill rotWithShape="1">
            <a:blip r:embed="rId4"/>
            <a:srcRect t="23659" b="15479"/>
            <a:stretch/>
          </p:blipFill>
          <p:spPr>
            <a:xfrm rot="5400000">
              <a:off x="7665476" y="3469362"/>
              <a:ext cx="4151866" cy="1895168"/>
            </a:xfrm>
            <a:prstGeom prst="rect">
              <a:avLst/>
            </a:prstGeom>
          </p:spPr>
        </p:pic>
        <p:sp>
          <p:nvSpPr>
            <p:cNvPr id="15" name="四角形: 角を丸くする 14">
              <a:extLst>
                <a:ext uri="{FF2B5EF4-FFF2-40B4-BE49-F238E27FC236}">
                  <a16:creationId xmlns:a16="http://schemas.microsoft.com/office/drawing/2014/main" id="{D2DCBE25-4BFC-FAAD-2F49-D75556A16894}"/>
                </a:ext>
              </a:extLst>
            </p:cNvPr>
            <p:cNvSpPr/>
            <p:nvPr/>
          </p:nvSpPr>
          <p:spPr>
            <a:xfrm>
              <a:off x="8939463" y="5918719"/>
              <a:ext cx="1571222" cy="4476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矢印: 右 15">
            <a:extLst>
              <a:ext uri="{FF2B5EF4-FFF2-40B4-BE49-F238E27FC236}">
                <a16:creationId xmlns:a16="http://schemas.microsoft.com/office/drawing/2014/main" id="{7FA679E7-F2E6-9FDC-7DF5-AA73E0BDB397}"/>
              </a:ext>
            </a:extLst>
          </p:cNvPr>
          <p:cNvSpPr/>
          <p:nvPr/>
        </p:nvSpPr>
        <p:spPr>
          <a:xfrm>
            <a:off x="7166507" y="4487171"/>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E659E67B-11E8-1B67-D998-A849EFE0849E}"/>
              </a:ext>
            </a:extLst>
          </p:cNvPr>
          <p:cNvSpPr/>
          <p:nvPr/>
        </p:nvSpPr>
        <p:spPr>
          <a:xfrm>
            <a:off x="9687964" y="4590518"/>
            <a:ext cx="547639" cy="427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D9B1622-7B01-D041-C1BC-05B2966B19B7}"/>
              </a:ext>
            </a:extLst>
          </p:cNvPr>
          <p:cNvGrpSpPr/>
          <p:nvPr/>
        </p:nvGrpSpPr>
        <p:grpSpPr>
          <a:xfrm>
            <a:off x="210064" y="5108512"/>
            <a:ext cx="4920049" cy="617676"/>
            <a:chOff x="1374140" y="1684993"/>
            <a:chExt cx="5105400" cy="617676"/>
          </a:xfrm>
        </p:grpSpPr>
        <p:sp>
          <p:nvSpPr>
            <p:cNvPr id="23" name="テキスト ボックス 22">
              <a:hlinkClick r:id="rId5"/>
              <a:extLst>
                <a:ext uri="{FF2B5EF4-FFF2-40B4-BE49-F238E27FC236}">
                  <a16:creationId xmlns:a16="http://schemas.microsoft.com/office/drawing/2014/main" id="{2ADE7EAF-CA68-C453-BABE-ECA6FAD2CA58}"/>
                </a:ext>
              </a:extLst>
            </p:cNvPr>
            <p:cNvSpPr txBox="1"/>
            <p:nvPr/>
          </p:nvSpPr>
          <p:spPr>
            <a:xfrm>
              <a:off x="1374140" y="1717894"/>
              <a:ext cx="5105400" cy="584775"/>
            </a:xfrm>
            <a:prstGeom prst="rect">
              <a:avLst/>
            </a:prstGeom>
            <a:noFill/>
            <a:ln w="9525">
              <a:solidFill>
                <a:schemeClr val="tx1"/>
              </a:solidFill>
            </a:ln>
          </p:spPr>
          <p:txBody>
            <a:bodyPr wrap="square">
              <a:spAutoFit/>
            </a:bodyPr>
            <a:lstStyle/>
            <a:p>
              <a:r>
                <a:rPr lang="en-US" altLang="ja-JP" sz="3200" dirty="0"/>
                <a:t>utelecon </a:t>
              </a:r>
              <a:r>
                <a:rPr lang="ja-JP" altLang="en-US" sz="3200" dirty="0"/>
                <a:t>パスワードレス</a:t>
              </a:r>
              <a:endParaRPr lang="en-US" altLang="ja-JP" sz="3200" dirty="0"/>
            </a:p>
          </p:txBody>
        </p:sp>
        <p:pic>
          <p:nvPicPr>
            <p:cNvPr id="24" name="図 23" descr="アイコン&#10;&#10;自動的に生成された説明">
              <a:extLst>
                <a:ext uri="{FF2B5EF4-FFF2-40B4-BE49-F238E27FC236}">
                  <a16:creationId xmlns:a16="http://schemas.microsoft.com/office/drawing/2014/main" id="{CE2163E7-AB9E-1584-7B5D-F9AE52C37050}"/>
                </a:ext>
              </a:extLst>
            </p:cNvPr>
            <p:cNvPicPr>
              <a:picLocks noChangeAspect="1"/>
            </p:cNvPicPr>
            <p:nvPr/>
          </p:nvPicPr>
          <p:blipFill>
            <a:blip r:embed="rId6"/>
            <a:stretch>
              <a:fillRect/>
            </a:stretch>
          </p:blipFill>
          <p:spPr>
            <a:xfrm flipH="1">
              <a:off x="5941901" y="1684993"/>
              <a:ext cx="535580" cy="617676"/>
            </a:xfrm>
            <a:prstGeom prst="rect">
              <a:avLst/>
            </a:prstGeom>
          </p:spPr>
        </p:pic>
      </p:grpSp>
      <p:sp>
        <p:nvSpPr>
          <p:cNvPr id="25" name="テキスト ボックス 24">
            <a:extLst>
              <a:ext uri="{FF2B5EF4-FFF2-40B4-BE49-F238E27FC236}">
                <a16:creationId xmlns:a16="http://schemas.microsoft.com/office/drawing/2014/main" id="{1123E54B-B47C-6303-99B3-22DDA5476E4D}"/>
              </a:ext>
            </a:extLst>
          </p:cNvPr>
          <p:cNvSpPr txBox="1"/>
          <p:nvPr/>
        </p:nvSpPr>
        <p:spPr>
          <a:xfrm>
            <a:off x="243016" y="4614837"/>
            <a:ext cx="2173608" cy="523220"/>
          </a:xfrm>
          <a:prstGeom prst="rect">
            <a:avLst/>
          </a:prstGeom>
          <a:noFill/>
        </p:spPr>
        <p:txBody>
          <a:bodyPr wrap="none" rtlCol="0">
            <a:spAutoFit/>
          </a:bodyPr>
          <a:lstStyle/>
          <a:p>
            <a:r>
              <a:rPr kumimoji="1" lang="en-US" altLang="ja-JP" sz="2800" dirty="0">
                <a:hlinkClick r:id="rId7"/>
              </a:rPr>
              <a:t>utelecon</a:t>
            </a:r>
            <a:r>
              <a:rPr kumimoji="1" lang="ja-JP" altLang="en-US" sz="2800" dirty="0">
                <a:hlinkClick r:id="rId7"/>
              </a:rPr>
              <a:t>説明</a:t>
            </a:r>
            <a:endParaRPr kumimoji="1" lang="ja-JP" altLang="en-US" sz="2800" dirty="0"/>
          </a:p>
        </p:txBody>
      </p:sp>
    </p:spTree>
    <p:extLst>
      <p:ext uri="{BB962C8B-B14F-4D97-AF65-F5344CB8AC3E}">
        <p14:creationId xmlns:p14="http://schemas.microsoft.com/office/powerpoint/2010/main" val="1887402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42</a:t>
            </a:fld>
            <a:endParaRPr kumimoji="1" lang="ja-JP" altLang="en-US"/>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9BD44666-F9FD-5E98-00DD-C7DC84EF05C5}"/>
              </a:ext>
            </a:extLst>
          </p:cNvPr>
          <p:cNvPicPr>
            <a:picLocks noChangeAspect="1"/>
          </p:cNvPicPr>
          <p:nvPr/>
        </p:nvPicPr>
        <p:blipFill>
          <a:blip r:embed="rId2"/>
          <a:stretch>
            <a:fillRect/>
          </a:stretch>
        </p:blipFill>
        <p:spPr>
          <a:xfrm>
            <a:off x="4011535" y="2116180"/>
            <a:ext cx="3054138" cy="2021353"/>
          </a:xfrm>
          <a:prstGeom prst="rect">
            <a:avLst/>
          </a:prstGeom>
          <a:ln>
            <a:solidFill>
              <a:schemeClr val="tx1"/>
            </a:solidFill>
          </a:ln>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0A045821-96EA-D4BD-E8ED-2F9CFE91D996}"/>
              </a:ext>
            </a:extLst>
          </p:cNvPr>
          <p:cNvPicPr>
            <a:picLocks noChangeAspect="1"/>
          </p:cNvPicPr>
          <p:nvPr/>
        </p:nvPicPr>
        <p:blipFill>
          <a:blip r:embed="rId3"/>
          <a:stretch>
            <a:fillRect/>
          </a:stretch>
        </p:blipFill>
        <p:spPr>
          <a:xfrm>
            <a:off x="8532969" y="4719707"/>
            <a:ext cx="3054138" cy="2021353"/>
          </a:xfrm>
          <a:prstGeom prst="rect">
            <a:avLst/>
          </a:prstGeom>
          <a:ln>
            <a:solidFill>
              <a:schemeClr val="tx1"/>
            </a:solidFill>
          </a:ln>
        </p:spPr>
      </p:pic>
      <p:pic>
        <p:nvPicPr>
          <p:cNvPr id="14" name="図 13" descr="グラフィカル ユーザー インターフェイス&#10;&#10;自動的に生成された説明">
            <a:extLst>
              <a:ext uri="{FF2B5EF4-FFF2-40B4-BE49-F238E27FC236}">
                <a16:creationId xmlns:a16="http://schemas.microsoft.com/office/drawing/2014/main" id="{2D3D590B-83FC-452E-21DB-B0BC70116E3C}"/>
              </a:ext>
            </a:extLst>
          </p:cNvPr>
          <p:cNvPicPr>
            <a:picLocks noChangeAspect="1"/>
          </p:cNvPicPr>
          <p:nvPr/>
        </p:nvPicPr>
        <p:blipFill>
          <a:blip r:embed="rId4"/>
          <a:stretch>
            <a:fillRect/>
          </a:stretch>
        </p:blipFill>
        <p:spPr>
          <a:xfrm>
            <a:off x="8334160" y="2116180"/>
            <a:ext cx="3054138" cy="2021353"/>
          </a:xfrm>
          <a:prstGeom prst="rect">
            <a:avLst/>
          </a:prstGeom>
          <a:ln>
            <a:solidFill>
              <a:schemeClr val="tx1"/>
            </a:solidFill>
          </a:ln>
        </p:spPr>
      </p:pic>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6B7D8AC7-7987-8A15-5CDE-0212F99A5DED}"/>
              </a:ext>
            </a:extLst>
          </p:cNvPr>
          <p:cNvSpPr/>
          <p:nvPr/>
        </p:nvSpPr>
        <p:spPr>
          <a:xfrm rot="5400000">
            <a:off x="9464774" y="4147690"/>
            <a:ext cx="431388"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a:off x="7554910" y="2968761"/>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コンテンツ プレースホルダー 31" descr="グラフィカル ユーザー インターフェイス, テキスト, アプリケーション&#10;&#10;自動的に生成された説明">
            <a:extLst>
              <a:ext uri="{FF2B5EF4-FFF2-40B4-BE49-F238E27FC236}">
                <a16:creationId xmlns:a16="http://schemas.microsoft.com/office/drawing/2014/main" id="{E51AEB7E-D470-4CDF-FE02-B6D5718E90F4}"/>
              </a:ext>
            </a:extLst>
          </p:cNvPr>
          <p:cNvPicPr>
            <a:picLocks noGrp="1" noChangeAspect="1"/>
          </p:cNvPicPr>
          <p:nvPr>
            <p:ph idx="1"/>
          </p:nvPr>
        </p:nvPicPr>
        <p:blipFill>
          <a:blip r:embed="rId5"/>
          <a:stretch>
            <a:fillRect/>
          </a:stretch>
        </p:blipFill>
        <p:spPr>
          <a:xfrm>
            <a:off x="128446" y="2116180"/>
            <a:ext cx="3054139" cy="2021354"/>
          </a:xfrm>
          <a:ln>
            <a:solidFill>
              <a:schemeClr val="tx1"/>
            </a:solidFill>
          </a:ln>
        </p:spPr>
      </p:pic>
      <p:pic>
        <p:nvPicPr>
          <p:cNvPr id="34" name="図 33" descr="グラフィカル ユーザー インターフェイス, テキスト, アプリケーション, メール&#10;&#10;自動的に生成された説明">
            <a:extLst>
              <a:ext uri="{FF2B5EF4-FFF2-40B4-BE49-F238E27FC236}">
                <a16:creationId xmlns:a16="http://schemas.microsoft.com/office/drawing/2014/main" id="{6006267D-9E21-9F43-8401-A3C162C14312}"/>
              </a:ext>
            </a:extLst>
          </p:cNvPr>
          <p:cNvPicPr>
            <a:picLocks noChangeAspect="1"/>
          </p:cNvPicPr>
          <p:nvPr/>
        </p:nvPicPr>
        <p:blipFill>
          <a:blip r:embed="rId6"/>
          <a:stretch>
            <a:fillRect/>
          </a:stretch>
        </p:blipFill>
        <p:spPr>
          <a:xfrm>
            <a:off x="4658695" y="4664174"/>
            <a:ext cx="3111679" cy="2059436"/>
          </a:xfrm>
          <a:prstGeom prst="rect">
            <a:avLst/>
          </a:prstGeom>
          <a:ln>
            <a:solidFill>
              <a:schemeClr val="tx1"/>
            </a:solidFill>
          </a:ln>
        </p:spPr>
      </p:pic>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28447" y="3282258"/>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grpSp>
        <p:nvGrpSpPr>
          <p:cNvPr id="13" name="グループ化 12">
            <a:extLst>
              <a:ext uri="{FF2B5EF4-FFF2-40B4-BE49-F238E27FC236}">
                <a16:creationId xmlns:a16="http://schemas.microsoft.com/office/drawing/2014/main" id="{877B3F1E-2480-851C-94C7-298BE6A1A574}"/>
              </a:ext>
            </a:extLst>
          </p:cNvPr>
          <p:cNvGrpSpPr/>
          <p:nvPr/>
        </p:nvGrpSpPr>
        <p:grpSpPr>
          <a:xfrm>
            <a:off x="7358902" y="1864892"/>
            <a:ext cx="4351652" cy="2751006"/>
            <a:chOff x="7358902" y="1864892"/>
            <a:chExt cx="4351652" cy="2751006"/>
          </a:xfrm>
        </p:grpSpPr>
        <p:sp>
          <p:nvSpPr>
            <p:cNvPr id="7" name="正方形/長方形 6">
              <a:extLst>
                <a:ext uri="{FF2B5EF4-FFF2-40B4-BE49-F238E27FC236}">
                  <a16:creationId xmlns:a16="http://schemas.microsoft.com/office/drawing/2014/main" id="{4BEC8A44-4C80-7D9D-291F-9BE6C467723D}"/>
                </a:ext>
              </a:extLst>
            </p:cNvPr>
            <p:cNvSpPr/>
            <p:nvPr/>
          </p:nvSpPr>
          <p:spPr>
            <a:xfrm>
              <a:off x="7399421" y="1864892"/>
              <a:ext cx="4311133" cy="27510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rgbClr val="0070C0"/>
                  </a:solidFill>
                </a:rPr>
                <a:t>パスワード入力（安田講堂）がスキップされるだけ</a:t>
              </a:r>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a:p>
              <a:endParaRPr lang="en-US" altLang="ja-JP" sz="2400" dirty="0">
                <a:solidFill>
                  <a:srgbClr val="0070C0"/>
                </a:solidFill>
              </a:endParaRPr>
            </a:p>
          </p:txBody>
        </p:sp>
        <p:sp>
          <p:nvSpPr>
            <p:cNvPr id="9" name="矢印: 下 8">
              <a:extLst>
                <a:ext uri="{FF2B5EF4-FFF2-40B4-BE49-F238E27FC236}">
                  <a16:creationId xmlns:a16="http://schemas.microsoft.com/office/drawing/2014/main" id="{E6F12493-9B9E-1376-C078-170A1096BE99}"/>
                </a:ext>
              </a:extLst>
            </p:cNvPr>
            <p:cNvSpPr/>
            <p:nvPr/>
          </p:nvSpPr>
          <p:spPr>
            <a:xfrm rot="18021647">
              <a:off x="8218274" y="2696137"/>
              <a:ext cx="599691" cy="2318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34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1D614A-4585-7AA6-E7AB-386925A9555E}"/>
              </a:ext>
            </a:extLst>
          </p:cNvPr>
          <p:cNvSpPr>
            <a:spLocks noGrp="1"/>
          </p:cNvSpPr>
          <p:nvPr>
            <p:ph type="title"/>
          </p:nvPr>
        </p:nvSpPr>
        <p:spPr/>
        <p:txBody>
          <a:bodyPr/>
          <a:lstStyle/>
          <a:p>
            <a:r>
              <a:rPr kumimoji="1" lang="ja-JP" altLang="en-US" dirty="0"/>
              <a:t>方法</a:t>
            </a:r>
            <a:r>
              <a:rPr kumimoji="1" lang="en-US" altLang="ja-JP" dirty="0"/>
              <a:t>2: FIDO</a:t>
            </a:r>
            <a:r>
              <a:rPr kumimoji="1" lang="ja-JP" altLang="en-US" dirty="0"/>
              <a:t>セキュリティキー</a:t>
            </a:r>
          </a:p>
        </p:txBody>
      </p:sp>
      <p:sp>
        <p:nvSpPr>
          <p:cNvPr id="4" name="日付プレースホルダー 3">
            <a:extLst>
              <a:ext uri="{FF2B5EF4-FFF2-40B4-BE49-F238E27FC236}">
                <a16:creationId xmlns:a16="http://schemas.microsoft.com/office/drawing/2014/main" id="{411A3BB6-8A79-BA42-538C-9A69708EFFB0}"/>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8391A668-E63A-F207-A853-F49A09C8027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78142299-9908-1644-7C20-B6CE0190EA7A}"/>
              </a:ext>
            </a:extLst>
          </p:cNvPr>
          <p:cNvSpPr>
            <a:spLocks noGrp="1"/>
          </p:cNvSpPr>
          <p:nvPr>
            <p:ph type="sldNum" sz="quarter" idx="12"/>
          </p:nvPr>
        </p:nvSpPr>
        <p:spPr/>
        <p:txBody>
          <a:bodyPr/>
          <a:lstStyle/>
          <a:p>
            <a:fld id="{55E32C41-2E12-F042-B05A-CBC2BA75F68F}" type="slidenum">
              <a:rPr kumimoji="1" lang="ja-JP" altLang="en-US" smtClean="0"/>
              <a:t>43</a:t>
            </a:fld>
            <a:endParaRPr kumimoji="1" lang="ja-JP" altLang="en-US"/>
          </a:p>
        </p:txBody>
      </p:sp>
      <p:pic>
        <p:nvPicPr>
          <p:cNvPr id="11" name="図 10" descr="製品, 建物, 座る, 時計 が含まれている画像&#10;&#10;自動的に生成された説明">
            <a:extLst>
              <a:ext uri="{FF2B5EF4-FFF2-40B4-BE49-F238E27FC236}">
                <a16:creationId xmlns:a16="http://schemas.microsoft.com/office/drawing/2014/main" id="{52142029-8487-E1F0-9273-71E917528859}"/>
              </a:ext>
            </a:extLst>
          </p:cNvPr>
          <p:cNvPicPr>
            <a:picLocks noChangeAspect="1"/>
          </p:cNvPicPr>
          <p:nvPr/>
        </p:nvPicPr>
        <p:blipFill rotWithShape="1">
          <a:blip r:embed="rId4"/>
          <a:srcRect l="27041" t="31198" r="28268" b="12153"/>
          <a:stretch/>
        </p:blipFill>
        <p:spPr>
          <a:xfrm rot="16200000">
            <a:off x="9543290" y="4083486"/>
            <a:ext cx="1623144" cy="2743198"/>
          </a:xfrm>
          <a:prstGeom prst="rect">
            <a:avLst/>
          </a:prstGeom>
        </p:spPr>
      </p:pic>
      <p:grpSp>
        <p:nvGrpSpPr>
          <p:cNvPr id="12" name="グループ化 11">
            <a:extLst>
              <a:ext uri="{FF2B5EF4-FFF2-40B4-BE49-F238E27FC236}">
                <a16:creationId xmlns:a16="http://schemas.microsoft.com/office/drawing/2014/main" id="{68E3813F-1972-0118-6F03-DBF7E2F0BCD5}"/>
              </a:ext>
            </a:extLst>
          </p:cNvPr>
          <p:cNvGrpSpPr/>
          <p:nvPr/>
        </p:nvGrpSpPr>
        <p:grpSpPr>
          <a:xfrm>
            <a:off x="8983263" y="3801108"/>
            <a:ext cx="2743198" cy="617676"/>
            <a:chOff x="3632999" y="1684993"/>
            <a:chExt cx="2846541" cy="617676"/>
          </a:xfrm>
        </p:grpSpPr>
        <p:sp>
          <p:nvSpPr>
            <p:cNvPr id="13" name="テキスト ボックス 12">
              <a:hlinkClick r:id="rId5"/>
              <a:extLst>
                <a:ext uri="{FF2B5EF4-FFF2-40B4-BE49-F238E27FC236}">
                  <a16:creationId xmlns:a16="http://schemas.microsoft.com/office/drawing/2014/main" id="{F20E6394-4D12-93F8-9CFC-E0CA69275565}"/>
                </a:ext>
              </a:extLst>
            </p:cNvPr>
            <p:cNvSpPr txBox="1"/>
            <p:nvPr/>
          </p:nvSpPr>
          <p:spPr>
            <a:xfrm>
              <a:off x="3632999" y="1717894"/>
              <a:ext cx="2846541" cy="584775"/>
            </a:xfrm>
            <a:prstGeom prst="rect">
              <a:avLst/>
            </a:prstGeom>
            <a:noFill/>
            <a:ln w="9525">
              <a:solidFill>
                <a:schemeClr val="tx1"/>
              </a:solidFill>
            </a:ln>
          </p:spPr>
          <p:txBody>
            <a:bodyPr wrap="square">
              <a:spAutoFit/>
            </a:bodyPr>
            <a:lstStyle/>
            <a:p>
              <a:r>
                <a:rPr lang="en-US" altLang="ja-JP" sz="3200"/>
                <a:t>utelecon</a:t>
              </a:r>
              <a:r>
                <a:rPr lang="en-US" altLang="ja-JP" sz="3200" dirty="0"/>
                <a:t> fido</a:t>
              </a:r>
            </a:p>
          </p:txBody>
        </p:sp>
        <p:pic>
          <p:nvPicPr>
            <p:cNvPr id="14" name="図 13" descr="アイコン&#10;&#10;自動的に生成された説明">
              <a:extLst>
                <a:ext uri="{FF2B5EF4-FFF2-40B4-BE49-F238E27FC236}">
                  <a16:creationId xmlns:a16="http://schemas.microsoft.com/office/drawing/2014/main" id="{9F87CD2F-C7B6-1167-BCEB-3004B0563FD9}"/>
                </a:ext>
              </a:extLst>
            </p:cNvPr>
            <p:cNvPicPr>
              <a:picLocks noChangeAspect="1"/>
            </p:cNvPicPr>
            <p:nvPr/>
          </p:nvPicPr>
          <p:blipFill>
            <a:blip r:embed="rId6"/>
            <a:stretch>
              <a:fillRect/>
            </a:stretch>
          </p:blipFill>
          <p:spPr>
            <a:xfrm flipH="1">
              <a:off x="5941901" y="1684993"/>
              <a:ext cx="535580" cy="617676"/>
            </a:xfrm>
            <a:prstGeom prst="rect">
              <a:avLst/>
            </a:prstGeom>
          </p:spPr>
        </p:pic>
      </p:grpSp>
      <p:pic>
        <p:nvPicPr>
          <p:cNvPr id="15" name="add-security-key">
            <a:hlinkClick r:id="" action="ppaction://media"/>
            <a:extLst>
              <a:ext uri="{FF2B5EF4-FFF2-40B4-BE49-F238E27FC236}">
                <a16:creationId xmlns:a16="http://schemas.microsoft.com/office/drawing/2014/main" id="{E7CAF661-4D3A-C2CD-017E-59C712D986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599" y="1545667"/>
            <a:ext cx="7482347" cy="4911253"/>
          </a:xfrm>
          <a:prstGeom prst="rect">
            <a:avLst/>
          </a:prstGeom>
        </p:spPr>
      </p:pic>
      <p:sp>
        <p:nvSpPr>
          <p:cNvPr id="3" name="コンテンツ プレースホルダー 2">
            <a:extLst>
              <a:ext uri="{FF2B5EF4-FFF2-40B4-BE49-F238E27FC236}">
                <a16:creationId xmlns:a16="http://schemas.microsoft.com/office/drawing/2014/main" id="{5B902456-1451-3B82-DC6B-D517845D3C00}"/>
              </a:ext>
            </a:extLst>
          </p:cNvPr>
          <p:cNvSpPr>
            <a:spLocks noGrp="1"/>
          </p:cNvSpPr>
          <p:nvPr>
            <p:ph idx="1"/>
          </p:nvPr>
        </p:nvSpPr>
        <p:spPr>
          <a:xfrm>
            <a:off x="4343400" y="1996963"/>
            <a:ext cx="7760367" cy="1631291"/>
          </a:xfrm>
          <a:solidFill>
            <a:srgbClr val="FFFFFF">
              <a:alpha val="20000"/>
            </a:srgbClr>
          </a:solidFill>
        </p:spPr>
        <p:txBody>
          <a:bodyPr/>
          <a:lstStyle/>
          <a:p>
            <a:r>
              <a:rPr kumimoji="1" lang="ja-JP" altLang="en-US" dirty="0"/>
              <a:t>設定方法：</a:t>
            </a:r>
            <a:r>
              <a:rPr lang="ja-JP" altLang="en-US" dirty="0">
                <a:hlinkClick r:id="rId8"/>
              </a:rPr>
              <a:t>多要素認証の設定ページ</a:t>
            </a:r>
            <a:r>
              <a:rPr lang="ja-JP" altLang="en-US" dirty="0"/>
              <a:t> </a:t>
            </a:r>
            <a:br>
              <a:rPr lang="en-US" altLang="ja-JP" dirty="0"/>
            </a:br>
            <a:r>
              <a:rPr lang="ja-JP" altLang="en-US" dirty="0">
                <a:sym typeface="Symbol" panose="05050102010706020507" pitchFamily="18" charset="2"/>
              </a:rPr>
              <a:t> 「</a:t>
            </a:r>
            <a:r>
              <a:rPr lang="ja-JP" altLang="en-US" dirty="0"/>
              <a:t>サインイン方法の追加」</a:t>
            </a:r>
            <a:br>
              <a:rPr lang="en-US" altLang="ja-JP" dirty="0"/>
            </a:br>
            <a:r>
              <a:rPr lang="ja-JP" altLang="en-US" dirty="0">
                <a:sym typeface="Symbol" panose="05050102010706020507" pitchFamily="18" charset="2"/>
              </a:rPr>
              <a:t> </a:t>
            </a:r>
            <a:r>
              <a:rPr lang="ja-JP" altLang="en-US" dirty="0"/>
              <a:t>「セキュリティキー」</a:t>
            </a:r>
            <a:endParaRPr kumimoji="1" lang="en-US" altLang="ja-JP" dirty="0"/>
          </a:p>
        </p:txBody>
      </p:sp>
    </p:spTree>
    <p:extLst>
      <p:ext uri="{BB962C8B-B14F-4D97-AF65-F5344CB8AC3E}">
        <p14:creationId xmlns:p14="http://schemas.microsoft.com/office/powerpoint/2010/main" val="11964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F90C-15B2-25A5-4005-E7D9BD9F1E02}"/>
              </a:ext>
            </a:extLst>
          </p:cNvPr>
          <p:cNvSpPr>
            <a:spLocks noGrp="1"/>
          </p:cNvSpPr>
          <p:nvPr>
            <p:ph type="title"/>
          </p:nvPr>
        </p:nvSpPr>
        <p:spPr/>
        <p:txBody>
          <a:bodyPr/>
          <a:lstStyle/>
          <a:p>
            <a:r>
              <a:rPr kumimoji="1" lang="ja-JP" altLang="en-US" dirty="0"/>
              <a:t>サインイン</a:t>
            </a:r>
            <a:r>
              <a:rPr kumimoji="1" lang="ja-JP" altLang="en-US"/>
              <a:t>時の操作・</a:t>
            </a:r>
            <a:r>
              <a:rPr kumimoji="1" lang="ja-JP" altLang="en-US" dirty="0"/>
              <a:t>動作</a:t>
            </a:r>
          </a:p>
        </p:txBody>
      </p:sp>
      <p:sp>
        <p:nvSpPr>
          <p:cNvPr id="4" name="日付プレースホルダー 3">
            <a:extLst>
              <a:ext uri="{FF2B5EF4-FFF2-40B4-BE49-F238E27FC236}">
                <a16:creationId xmlns:a16="http://schemas.microsoft.com/office/drawing/2014/main" id="{6EE53F23-F38F-7133-FD52-725C1F53F0AD}"/>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5656120F-8906-983F-CCAF-F20848168601}"/>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DF357840-38F2-C749-FF64-137D8E5A5A86}"/>
              </a:ext>
            </a:extLst>
          </p:cNvPr>
          <p:cNvSpPr>
            <a:spLocks noGrp="1"/>
          </p:cNvSpPr>
          <p:nvPr>
            <p:ph type="sldNum" sz="quarter" idx="12"/>
          </p:nvPr>
        </p:nvSpPr>
        <p:spPr/>
        <p:txBody>
          <a:bodyPr/>
          <a:lstStyle/>
          <a:p>
            <a:fld id="{55E32C41-2E12-F042-B05A-CBC2BA75F68F}" type="slidenum">
              <a:rPr kumimoji="1" lang="ja-JP" altLang="en-US" smtClean="0"/>
              <a:t>44</a:t>
            </a:fld>
            <a:endParaRPr kumimoji="1" lang="ja-JP" altLang="en-US"/>
          </a:p>
        </p:txBody>
      </p:sp>
      <p:sp>
        <p:nvSpPr>
          <p:cNvPr id="3" name="テキスト プレースホルダー 2">
            <a:extLst>
              <a:ext uri="{FF2B5EF4-FFF2-40B4-BE49-F238E27FC236}">
                <a16:creationId xmlns:a16="http://schemas.microsoft.com/office/drawing/2014/main" id="{037BEA47-5203-8498-CC9A-68A54EE3D18F}"/>
              </a:ext>
            </a:extLst>
          </p:cNvPr>
          <p:cNvSpPr>
            <a:spLocks noGrp="1"/>
          </p:cNvSpPr>
          <p:nvPr>
            <p:ph type="body" idx="4294967295"/>
          </p:nvPr>
        </p:nvSpPr>
        <p:spPr>
          <a:xfrm>
            <a:off x="7158157" y="1844675"/>
            <a:ext cx="5033843" cy="4351338"/>
          </a:xfrm>
        </p:spPr>
        <p:txBody>
          <a:bodyPr>
            <a:normAutofit/>
          </a:bodyPr>
          <a:lstStyle/>
          <a:p>
            <a:r>
              <a:rPr kumimoji="1" lang="ja-JP" altLang="en-US" dirty="0"/>
              <a:t>キーの種類により実際の操作は異なります</a:t>
            </a:r>
            <a:endParaRPr kumimoji="1" lang="en-US" altLang="ja-JP" dirty="0"/>
          </a:p>
          <a:p>
            <a:r>
              <a:rPr lang="en-US" altLang="ja-JP" dirty="0"/>
              <a:t>USB</a:t>
            </a:r>
            <a:r>
              <a:rPr lang="ja-JP" altLang="en-US" dirty="0"/>
              <a:t>差し込み </a:t>
            </a:r>
            <a:br>
              <a:rPr lang="en-US" altLang="ja-JP" dirty="0"/>
            </a:br>
            <a:r>
              <a:rPr lang="ja-JP" altLang="en-US" dirty="0"/>
              <a:t>         </a:t>
            </a:r>
            <a:r>
              <a:rPr lang="en-US" altLang="ja-JP" dirty="0"/>
              <a:t>vs </a:t>
            </a:r>
            <a:r>
              <a:rPr lang="ja-JP" altLang="en-US" dirty="0"/>
              <a:t>近接無線通信</a:t>
            </a:r>
            <a:r>
              <a:rPr lang="en-US" altLang="ja-JP" dirty="0"/>
              <a:t>(NFC)</a:t>
            </a:r>
          </a:p>
          <a:p>
            <a:r>
              <a:rPr kumimoji="1" lang="ja-JP" altLang="en-US" dirty="0"/>
              <a:t>指紋認証なし </a:t>
            </a:r>
            <a:br>
              <a:rPr kumimoji="1" lang="en-US" altLang="ja-JP" dirty="0"/>
            </a:br>
            <a:r>
              <a:rPr kumimoji="1" lang="en-US" altLang="ja-JP" dirty="0"/>
              <a:t>         vs </a:t>
            </a:r>
            <a:r>
              <a:rPr lang="ja-JP" altLang="en-US" dirty="0"/>
              <a:t>指紋認証あり</a:t>
            </a:r>
            <a:endParaRPr lang="en-US" altLang="ja-JP" dirty="0"/>
          </a:p>
          <a:p>
            <a:r>
              <a:rPr kumimoji="1" lang="ja-JP" altLang="en-US" dirty="0"/>
              <a:t>動画は</a:t>
            </a:r>
            <a:r>
              <a:rPr kumimoji="1" lang="en-US" altLang="ja-JP" dirty="0"/>
              <a:t>USB, </a:t>
            </a:r>
            <a:r>
              <a:rPr kumimoji="1" lang="ja-JP" altLang="en-US" dirty="0"/>
              <a:t>指紋認証なしの機種</a:t>
            </a:r>
            <a:endParaRPr kumimoji="1" lang="en-US" altLang="ja-JP" dirty="0"/>
          </a:p>
        </p:txBody>
      </p:sp>
      <p:pic>
        <p:nvPicPr>
          <p:cNvPr id="9" name="yubico-sign-in-combined">
            <a:hlinkClick r:id="" action="ppaction://media"/>
            <a:extLst>
              <a:ext uri="{FF2B5EF4-FFF2-40B4-BE49-F238E27FC236}">
                <a16:creationId xmlns:a16="http://schemas.microsoft.com/office/drawing/2014/main" id="{4FCD417A-37F9-FE22-E015-1C36129325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7730" y="1825625"/>
            <a:ext cx="7735887" cy="4351338"/>
          </a:xfrm>
        </p:spPr>
      </p:pic>
      <p:cxnSp>
        <p:nvCxnSpPr>
          <p:cNvPr id="12" name="直線コネクタ 11">
            <a:extLst>
              <a:ext uri="{FF2B5EF4-FFF2-40B4-BE49-F238E27FC236}">
                <a16:creationId xmlns:a16="http://schemas.microsoft.com/office/drawing/2014/main" id="{88204C60-D224-627D-73E3-081DB6625EAC}"/>
              </a:ext>
            </a:extLst>
          </p:cNvPr>
          <p:cNvCxnSpPr>
            <a:cxnSpLocks/>
          </p:cNvCxnSpPr>
          <p:nvPr/>
        </p:nvCxnSpPr>
        <p:spPr>
          <a:xfrm flipH="1" flipV="1">
            <a:off x="6610865" y="3571103"/>
            <a:ext cx="713762" cy="1142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E49BEB68-D61A-944A-8CCB-E4673A27AB18}"/>
              </a:ext>
            </a:extLst>
          </p:cNvPr>
          <p:cNvSpPr/>
          <p:nvPr/>
        </p:nvSpPr>
        <p:spPr>
          <a:xfrm>
            <a:off x="0" y="1847849"/>
            <a:ext cx="5648325" cy="432911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D93FE14-6CDD-D6B4-E999-544FB42F4DC0}"/>
              </a:ext>
            </a:extLst>
          </p:cNvPr>
          <p:cNvSpPr txBox="1"/>
          <p:nvPr/>
        </p:nvSpPr>
        <p:spPr>
          <a:xfrm>
            <a:off x="1581549" y="6127234"/>
            <a:ext cx="3565339" cy="369332"/>
          </a:xfrm>
          <a:prstGeom prst="rect">
            <a:avLst/>
          </a:prstGeom>
          <a:noFill/>
        </p:spPr>
        <p:txBody>
          <a:bodyPr wrap="square">
            <a:spAutoFit/>
          </a:bodyPr>
          <a:lstStyle/>
          <a:p>
            <a:r>
              <a:rPr kumimoji="1" lang="en-US" altLang="ja-JP" dirty="0">
                <a:hlinkClick r:id="rId5"/>
              </a:rPr>
              <a:t>https://youtu.be/dVTMp4graKc</a:t>
            </a:r>
            <a:endParaRPr kumimoji="1" lang="en-US" altLang="ja-JP" dirty="0"/>
          </a:p>
        </p:txBody>
      </p:sp>
    </p:spTree>
    <p:extLst>
      <p:ext uri="{BB962C8B-B14F-4D97-AF65-F5344CB8AC3E}">
        <p14:creationId xmlns:p14="http://schemas.microsoft.com/office/powerpoint/2010/main" val="35323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6BF50-07A0-CC3D-CF4B-798A56A2A2A5}"/>
              </a:ext>
            </a:extLst>
          </p:cNvPr>
          <p:cNvSpPr>
            <a:spLocks noGrp="1"/>
          </p:cNvSpPr>
          <p:nvPr>
            <p:ph type="title"/>
          </p:nvPr>
        </p:nvSpPr>
        <p:spPr>
          <a:xfrm>
            <a:off x="838199" y="365125"/>
            <a:ext cx="10872355" cy="1325563"/>
          </a:xfrm>
        </p:spPr>
        <p:txBody>
          <a:bodyPr/>
          <a:lstStyle/>
          <a:p>
            <a:r>
              <a:rPr lang="ja-JP" altLang="en-US" dirty="0"/>
              <a:t>サインイン</a:t>
            </a:r>
            <a:r>
              <a:rPr kumimoji="1" lang="ja-JP" altLang="en-US" dirty="0"/>
              <a:t>時の手順・動作</a:t>
            </a:r>
            <a:endParaRPr kumimoji="1" lang="ja-JP" altLang="en-US" dirty="0">
              <a:solidFill>
                <a:srgbClr val="FF0000"/>
              </a:solidFill>
            </a:endParaRPr>
          </a:p>
        </p:txBody>
      </p:sp>
      <p:sp>
        <p:nvSpPr>
          <p:cNvPr id="4" name="日付プレースホルダー 3">
            <a:extLst>
              <a:ext uri="{FF2B5EF4-FFF2-40B4-BE49-F238E27FC236}">
                <a16:creationId xmlns:a16="http://schemas.microsoft.com/office/drawing/2014/main" id="{22F52A6A-997C-0BBB-06B8-84E11CEE863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944DA69-7487-11C3-8E10-63EBF5589C2F}"/>
              </a:ext>
            </a:extLst>
          </p:cNvPr>
          <p:cNvSpPr>
            <a:spLocks noGrp="1"/>
          </p:cNvSpPr>
          <p:nvPr>
            <p:ph type="ftr" sz="quarter" idx="11"/>
          </p:nvPr>
        </p:nvSpPr>
        <p:spPr>
          <a:xfrm>
            <a:off x="4308766" y="6356350"/>
            <a:ext cx="4114800" cy="365125"/>
          </a:xfrm>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4D96A9C-A9D5-E11C-8645-3CED0ED67D91}"/>
              </a:ext>
            </a:extLst>
          </p:cNvPr>
          <p:cNvSpPr>
            <a:spLocks noGrp="1"/>
          </p:cNvSpPr>
          <p:nvPr>
            <p:ph type="sldNum" sz="quarter" idx="12"/>
          </p:nvPr>
        </p:nvSpPr>
        <p:spPr>
          <a:xfrm>
            <a:off x="8880766" y="6356350"/>
            <a:ext cx="2743200" cy="365125"/>
          </a:xfrm>
        </p:spPr>
        <p:txBody>
          <a:bodyPr/>
          <a:lstStyle/>
          <a:p>
            <a:fld id="{55E32C41-2E12-F042-B05A-CBC2BA75F68F}" type="slidenum">
              <a:rPr kumimoji="1" lang="ja-JP" altLang="en-US" smtClean="0"/>
              <a:t>45</a:t>
            </a:fld>
            <a:endParaRPr kumimoji="1" lang="ja-JP" altLang="en-US"/>
          </a:p>
        </p:txBody>
      </p:sp>
      <p:sp>
        <p:nvSpPr>
          <p:cNvPr id="17" name="矢印: 右 16">
            <a:extLst>
              <a:ext uri="{FF2B5EF4-FFF2-40B4-BE49-F238E27FC236}">
                <a16:creationId xmlns:a16="http://schemas.microsoft.com/office/drawing/2014/main" id="{A4B0D8F8-2620-3C21-897C-0A566017EDE7}"/>
              </a:ext>
            </a:extLst>
          </p:cNvPr>
          <p:cNvSpPr/>
          <p:nvPr/>
        </p:nvSpPr>
        <p:spPr>
          <a:xfrm>
            <a:off x="3315241" y="2968762"/>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6D2BB3D1-ABB9-D9B8-0ACB-75894CB89CA4}"/>
              </a:ext>
            </a:extLst>
          </p:cNvPr>
          <p:cNvSpPr/>
          <p:nvPr/>
        </p:nvSpPr>
        <p:spPr>
          <a:xfrm rot="1684945">
            <a:off x="7209071" y="3098263"/>
            <a:ext cx="190743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7ABEF5-5221-A395-2848-8185CF9C9A55}"/>
              </a:ext>
            </a:extLst>
          </p:cNvPr>
          <p:cNvSpPr/>
          <p:nvPr/>
        </p:nvSpPr>
        <p:spPr>
          <a:xfrm flipH="1">
            <a:off x="7825076" y="5482396"/>
            <a:ext cx="616303" cy="4812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D21490-92D2-3D72-422F-1C67978D8CA8}"/>
              </a:ext>
            </a:extLst>
          </p:cNvPr>
          <p:cNvSpPr txBox="1"/>
          <p:nvPr/>
        </p:nvSpPr>
        <p:spPr>
          <a:xfrm>
            <a:off x="5022010" y="5482396"/>
            <a:ext cx="2561973" cy="646331"/>
          </a:xfrm>
          <a:prstGeom prst="rect">
            <a:avLst/>
          </a:prstGeom>
          <a:solidFill>
            <a:schemeClr val="accent3">
              <a:lumMod val="20000"/>
              <a:lumOff val="80000"/>
            </a:schemeClr>
          </a:solidFill>
        </p:spPr>
        <p:txBody>
          <a:bodyPr wrap="square" rtlCol="0">
            <a:spAutoFit/>
          </a:bodyPr>
          <a:lstStyle/>
          <a:p>
            <a:r>
              <a:rPr kumimoji="1" lang="en-US" altLang="ja-JP" dirty="0"/>
              <a:t>GOAL</a:t>
            </a:r>
            <a:r>
              <a:rPr kumimoji="1" lang="ja-JP" altLang="en-US" dirty="0"/>
              <a:t>：</a:t>
            </a:r>
            <a:endParaRPr kumimoji="1" lang="en-US" altLang="ja-JP" dirty="0"/>
          </a:p>
          <a:p>
            <a:r>
              <a:rPr lang="ja-JP" altLang="en-US" dirty="0"/>
              <a:t>アプリのトップページ</a:t>
            </a:r>
            <a:endParaRPr kumimoji="1" lang="ja-JP" altLang="en-US" dirty="0"/>
          </a:p>
        </p:txBody>
      </p:sp>
      <p:sp>
        <p:nvSpPr>
          <p:cNvPr id="35" name="テキスト ボックス 34">
            <a:extLst>
              <a:ext uri="{FF2B5EF4-FFF2-40B4-BE49-F238E27FC236}">
                <a16:creationId xmlns:a16="http://schemas.microsoft.com/office/drawing/2014/main" id="{41999647-E189-0BE6-CCC9-D1E16CDB28EC}"/>
              </a:ext>
            </a:extLst>
          </p:cNvPr>
          <p:cNvSpPr txBox="1"/>
          <p:nvPr/>
        </p:nvSpPr>
        <p:spPr>
          <a:xfrm>
            <a:off x="178177" y="2905803"/>
            <a:ext cx="3023848" cy="646331"/>
          </a:xfrm>
          <a:prstGeom prst="rect">
            <a:avLst/>
          </a:prstGeom>
          <a:solidFill>
            <a:schemeClr val="accent3">
              <a:lumMod val="20000"/>
              <a:lumOff val="80000"/>
            </a:schemeClr>
          </a:solidFill>
        </p:spPr>
        <p:txBody>
          <a:bodyPr wrap="square" rtlCol="0">
            <a:spAutoFit/>
          </a:bodyPr>
          <a:lstStyle/>
          <a:p>
            <a:r>
              <a:rPr kumimoji="1" lang="en-US" altLang="ja-JP" dirty="0"/>
              <a:t>START</a:t>
            </a:r>
            <a:r>
              <a:rPr kumimoji="1" lang="ja-JP" altLang="en-US" dirty="0"/>
              <a:t>：</a:t>
            </a:r>
            <a:endParaRPr kumimoji="1" lang="en-US" altLang="ja-JP" dirty="0"/>
          </a:p>
          <a:p>
            <a:r>
              <a:rPr lang="ja-JP" altLang="en-US" dirty="0"/>
              <a:t>アプリのサインインページ</a:t>
            </a:r>
            <a:endParaRPr kumimoji="1" lang="ja-JP" altLang="en-US" dirty="0"/>
          </a:p>
        </p:txBody>
      </p:sp>
      <p:pic>
        <p:nvPicPr>
          <p:cNvPr id="11" name="図 10" descr="グラフィカル ユーザー インターフェイス, Web サイト&#10;&#10;自動的に生成された説明">
            <a:extLst>
              <a:ext uri="{FF2B5EF4-FFF2-40B4-BE49-F238E27FC236}">
                <a16:creationId xmlns:a16="http://schemas.microsoft.com/office/drawing/2014/main" id="{EB66BF81-06AA-2843-7FA5-66608B71BA93}"/>
              </a:ext>
            </a:extLst>
          </p:cNvPr>
          <p:cNvPicPr>
            <a:picLocks noChangeAspect="1"/>
          </p:cNvPicPr>
          <p:nvPr/>
        </p:nvPicPr>
        <p:blipFill>
          <a:blip r:embed="rId2"/>
          <a:stretch>
            <a:fillRect/>
          </a:stretch>
        </p:blipFill>
        <p:spPr>
          <a:xfrm>
            <a:off x="4181483" y="1876630"/>
            <a:ext cx="2977808" cy="2347449"/>
          </a:xfrm>
          <a:prstGeom prst="rect">
            <a:avLst/>
          </a:prstGeom>
        </p:spPr>
      </p:pic>
      <p:grpSp>
        <p:nvGrpSpPr>
          <p:cNvPr id="13" name="グループ化 12">
            <a:extLst>
              <a:ext uri="{FF2B5EF4-FFF2-40B4-BE49-F238E27FC236}">
                <a16:creationId xmlns:a16="http://schemas.microsoft.com/office/drawing/2014/main" id="{0D2DFAE2-EFFE-34EB-46A4-60A6E0C1E79B}"/>
              </a:ext>
            </a:extLst>
          </p:cNvPr>
          <p:cNvGrpSpPr/>
          <p:nvPr/>
        </p:nvGrpSpPr>
        <p:grpSpPr>
          <a:xfrm>
            <a:off x="565986" y="3554329"/>
            <a:ext cx="6593305" cy="2062524"/>
            <a:chOff x="385011" y="3801979"/>
            <a:chExt cx="6593305" cy="2062524"/>
          </a:xfrm>
        </p:grpSpPr>
        <p:sp>
          <p:nvSpPr>
            <p:cNvPr id="3" name="テキスト ボックス 2">
              <a:extLst>
                <a:ext uri="{FF2B5EF4-FFF2-40B4-BE49-F238E27FC236}">
                  <a16:creationId xmlns:a16="http://schemas.microsoft.com/office/drawing/2014/main" id="{B426CC3A-34A5-E957-1231-824DA155483C}"/>
                </a:ext>
              </a:extLst>
            </p:cNvPr>
            <p:cNvSpPr txBox="1"/>
            <p:nvPr/>
          </p:nvSpPr>
          <p:spPr>
            <a:xfrm>
              <a:off x="385011" y="4664174"/>
              <a:ext cx="3196389" cy="1200329"/>
            </a:xfrm>
            <a:prstGeom prst="rect">
              <a:avLst/>
            </a:prstGeom>
            <a:noFill/>
          </p:spPr>
          <p:txBody>
            <a:bodyPr wrap="square" rtlCol="0">
              <a:spAutoFit/>
            </a:bodyPr>
            <a:lstStyle/>
            <a:p>
              <a:r>
                <a:rPr kumimoji="1" lang="ja-JP" altLang="en-US" dirty="0"/>
                <a:t>「サインインオプション」で「</a:t>
              </a:r>
              <a:r>
                <a:rPr lang="ja-JP" altLang="en-US" dirty="0"/>
                <a:t>セキュリティキー」を選ぶと（以降）パスワードレスになる</a:t>
              </a:r>
              <a:endParaRPr kumimoji="1" lang="ja-JP" altLang="en-US" dirty="0"/>
            </a:p>
          </p:txBody>
        </p:sp>
        <p:sp>
          <p:nvSpPr>
            <p:cNvPr id="10" name="正方形/長方形 9">
              <a:extLst>
                <a:ext uri="{FF2B5EF4-FFF2-40B4-BE49-F238E27FC236}">
                  <a16:creationId xmlns:a16="http://schemas.microsoft.com/office/drawing/2014/main" id="{57A6BC5C-DD4F-D794-0523-412BDEEE5882}"/>
                </a:ext>
              </a:extLst>
            </p:cNvPr>
            <p:cNvSpPr/>
            <p:nvPr/>
          </p:nvSpPr>
          <p:spPr>
            <a:xfrm>
              <a:off x="5570621" y="3801979"/>
              <a:ext cx="1407695" cy="2406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5CECFD1-79D2-2E30-1D27-B9825342183C}"/>
                </a:ext>
              </a:extLst>
            </p:cNvPr>
            <p:cNvCxnSpPr>
              <a:stCxn id="10" idx="1"/>
              <a:endCxn id="3" idx="0"/>
            </p:cNvCxnSpPr>
            <p:nvPr/>
          </p:nvCxnSpPr>
          <p:spPr>
            <a:xfrm flipH="1">
              <a:off x="1983206" y="3922295"/>
              <a:ext cx="3587415" cy="741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図 18" descr="グラフィカル ユーザー インターフェイス&#10;&#10;自動的に生成された説明">
            <a:extLst>
              <a:ext uri="{FF2B5EF4-FFF2-40B4-BE49-F238E27FC236}">
                <a16:creationId xmlns:a16="http://schemas.microsoft.com/office/drawing/2014/main" id="{56C9928B-E6BE-D58E-7307-4C83026FEEDB}"/>
              </a:ext>
            </a:extLst>
          </p:cNvPr>
          <p:cNvPicPr>
            <a:picLocks noChangeAspect="1"/>
          </p:cNvPicPr>
          <p:nvPr/>
        </p:nvPicPr>
        <p:blipFill>
          <a:blip r:embed="rId3"/>
          <a:stretch>
            <a:fillRect/>
          </a:stretch>
        </p:blipFill>
        <p:spPr>
          <a:xfrm>
            <a:off x="8538914" y="3954750"/>
            <a:ext cx="2977809" cy="2347449"/>
          </a:xfrm>
          <a:prstGeom prst="rect">
            <a:avLst/>
          </a:prstGeom>
        </p:spPr>
      </p:pic>
    </p:spTree>
    <p:extLst>
      <p:ext uri="{BB962C8B-B14F-4D97-AF65-F5344CB8AC3E}">
        <p14:creationId xmlns:p14="http://schemas.microsoft.com/office/powerpoint/2010/main" val="12420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36CD-5446-CEB9-4452-ECD72A46B69C}"/>
              </a:ext>
            </a:extLst>
          </p:cNvPr>
          <p:cNvSpPr>
            <a:spLocks noGrp="1"/>
          </p:cNvSpPr>
          <p:nvPr>
            <p:ph type="title"/>
          </p:nvPr>
        </p:nvSpPr>
        <p:spPr>
          <a:xfrm>
            <a:off x="838200" y="365125"/>
            <a:ext cx="11069320" cy="1325563"/>
          </a:xfrm>
        </p:spPr>
        <p:txBody>
          <a:bodyPr/>
          <a:lstStyle/>
          <a:p>
            <a:r>
              <a:rPr kumimoji="1" lang="ja-JP" altLang="en-US" dirty="0"/>
              <a:t>セキュリティキーの特質</a:t>
            </a:r>
            <a:r>
              <a:rPr lang="ja-JP" altLang="en-US" dirty="0"/>
              <a:t>（</a:t>
            </a:r>
            <a:r>
              <a:rPr kumimoji="1" lang="en-US" altLang="ja-JP" dirty="0"/>
              <a:t>vs. </a:t>
            </a:r>
            <a:r>
              <a:rPr kumimoji="1" lang="ja-JP" altLang="en-US" dirty="0"/>
              <a:t>スマホ）</a:t>
            </a:r>
          </a:p>
        </p:txBody>
      </p:sp>
      <p:sp>
        <p:nvSpPr>
          <p:cNvPr id="3" name="コンテンツ プレースホルダー 2">
            <a:extLst>
              <a:ext uri="{FF2B5EF4-FFF2-40B4-BE49-F238E27FC236}">
                <a16:creationId xmlns:a16="http://schemas.microsoft.com/office/drawing/2014/main" id="{BC1A6673-3FE5-62F3-B06C-1BDA86D7177B}"/>
              </a:ext>
            </a:extLst>
          </p:cNvPr>
          <p:cNvSpPr>
            <a:spLocks noGrp="1"/>
          </p:cNvSpPr>
          <p:nvPr>
            <p:ph idx="1"/>
          </p:nvPr>
        </p:nvSpPr>
        <p:spPr>
          <a:xfrm>
            <a:off x="426720" y="1828800"/>
            <a:ext cx="11480800" cy="4642803"/>
          </a:xfrm>
        </p:spPr>
        <p:txBody>
          <a:bodyPr>
            <a:normAutofit fontScale="92500" lnSpcReduction="10000"/>
          </a:bodyPr>
          <a:lstStyle/>
          <a:p>
            <a:r>
              <a:rPr kumimoji="1" lang="en-US" altLang="ja-JP" dirty="0">
                <a:sym typeface="Wingdings" panose="05000000000000000000" pitchFamily="2" charset="2"/>
              </a:rPr>
              <a:t> </a:t>
            </a:r>
            <a:r>
              <a:rPr kumimoji="1" lang="ja-JP" altLang="en-US" dirty="0">
                <a:sym typeface="Wingdings" panose="05000000000000000000" pitchFamily="2" charset="2"/>
              </a:rPr>
              <a:t>小型</a:t>
            </a:r>
            <a:r>
              <a:rPr lang="ja-JP" altLang="en-US" dirty="0">
                <a:sym typeface="Wingdings" panose="05000000000000000000" pitchFamily="2" charset="2"/>
              </a:rPr>
              <a:t>専用デバイス、充電不要</a:t>
            </a:r>
            <a:endParaRPr lang="en-US" altLang="ja-JP" dirty="0">
              <a:sym typeface="Wingdings" panose="05000000000000000000" pitchFamily="2" charset="2"/>
            </a:endParaRPr>
          </a:p>
          <a:p>
            <a:r>
              <a:rPr kumimoji="1" lang="en-US" altLang="ja-JP" dirty="0">
                <a:sym typeface="Wingdings" panose="05000000000000000000" pitchFamily="2" charset="2"/>
              </a:rPr>
              <a:t> </a:t>
            </a:r>
            <a:r>
              <a:rPr lang="ja-JP" altLang="en-US" dirty="0">
                <a:sym typeface="Wingdings" panose="05000000000000000000" pitchFamily="2" charset="2"/>
              </a:rPr>
              <a:t>方式上の安全性高（説明省略）</a:t>
            </a:r>
            <a:endParaRPr kumimoji="1" lang="en-US" altLang="ja-JP" dirty="0">
              <a:sym typeface="Wingdings" panose="05000000000000000000" pitchFamily="2" charset="2"/>
            </a:endParaRPr>
          </a:p>
          <a:p>
            <a:r>
              <a:rPr kumimoji="1" lang="en-US" altLang="ja-JP" dirty="0">
                <a:sym typeface="Wingdings" panose="05000000000000000000" pitchFamily="2" charset="2"/>
              </a:rPr>
              <a:t></a:t>
            </a:r>
            <a:r>
              <a:rPr lang="ja-JP" altLang="en-US" dirty="0">
                <a:sym typeface="Wingdings" panose="05000000000000000000" pitchFamily="2" charset="2"/>
              </a:rPr>
              <a:t> スマホのようなうっかり</a:t>
            </a:r>
            <a:r>
              <a:rPr kumimoji="1" lang="ja-JP" altLang="en-US" dirty="0">
                <a:sym typeface="Wingdings" panose="05000000000000000000" pitchFamily="2" charset="2"/>
              </a:rPr>
              <a:t>買い替えリスク（面倒）が低</a:t>
            </a:r>
            <a:endParaRPr kumimoji="1" lang="en-US" altLang="ja-JP" dirty="0">
              <a:sym typeface="Wingdings" panose="05000000000000000000" pitchFamily="2" charset="2"/>
            </a:endParaRPr>
          </a:p>
          <a:p>
            <a:r>
              <a:rPr kumimoji="1" lang="en-US" altLang="ja-JP" dirty="0">
                <a:sym typeface="Wingdings" panose="05000000000000000000" pitchFamily="2" charset="2"/>
              </a:rPr>
              <a:t> </a:t>
            </a:r>
            <a:r>
              <a:rPr kumimoji="1" lang="ja-JP" altLang="en-US" dirty="0">
                <a:sym typeface="Wingdings" panose="05000000000000000000" pitchFamily="2" charset="2"/>
              </a:rPr>
              <a:t>故障（不調）リスクが低、スマホ通信障害と無縁</a:t>
            </a:r>
            <a:endParaRPr kumimoji="1" lang="ja-JP" altLang="en-US" dirty="0"/>
          </a:p>
          <a:p>
            <a:r>
              <a:rPr lang="en-US" altLang="ja-JP" dirty="0">
                <a:solidFill>
                  <a:srgbClr val="FF00FF"/>
                </a:solidFill>
                <a:sym typeface="Wingdings" panose="05000000000000000000" pitchFamily="2" charset="2"/>
              </a:rPr>
              <a:t> </a:t>
            </a:r>
            <a:r>
              <a:rPr kumimoji="1" lang="ja-JP" altLang="en-US" dirty="0">
                <a:solidFill>
                  <a:srgbClr val="FF00FF"/>
                </a:solidFill>
              </a:rPr>
              <a:t>対応していないブラウザ</a:t>
            </a:r>
            <a:r>
              <a:rPr kumimoji="1" lang="ja-JP" altLang="en-US" dirty="0"/>
              <a:t>がある</a:t>
            </a:r>
            <a:endParaRPr kumimoji="1" lang="en-US" altLang="ja-JP" dirty="0"/>
          </a:p>
          <a:p>
            <a:r>
              <a:rPr lang="en-US" altLang="ja-JP" dirty="0">
                <a:solidFill>
                  <a:srgbClr val="FF00FF"/>
                </a:solidFill>
                <a:sym typeface="Wingdings" panose="05000000000000000000" pitchFamily="2" charset="2"/>
              </a:rPr>
              <a:t> </a:t>
            </a:r>
            <a:r>
              <a:rPr lang="ja-JP" altLang="en-US" dirty="0">
                <a:solidFill>
                  <a:srgbClr val="FF00FF"/>
                </a:solidFill>
                <a:sym typeface="Wingdings" panose="05000000000000000000" pitchFamily="2" charset="2"/>
              </a:rPr>
              <a:t>認証の</a:t>
            </a:r>
            <a:r>
              <a:rPr lang="ja-JP" altLang="en-US" dirty="0">
                <a:solidFill>
                  <a:srgbClr val="FF00FF"/>
                </a:solidFill>
              </a:rPr>
              <a:t>手間が大</a:t>
            </a:r>
            <a:r>
              <a:rPr lang="ja-JP" altLang="en-US" dirty="0"/>
              <a:t>（な場合がある）</a:t>
            </a:r>
            <a:endParaRPr kumimoji="1" lang="en-US" altLang="ja-JP" dirty="0"/>
          </a:p>
          <a:p>
            <a:pPr lvl="1"/>
            <a:r>
              <a:rPr lang="en-US" altLang="ja-JP" dirty="0"/>
              <a:t>USB</a:t>
            </a:r>
            <a:r>
              <a:rPr lang="ja-JP" altLang="en-US" dirty="0"/>
              <a:t>タイプ：</a:t>
            </a:r>
            <a:r>
              <a:rPr lang="en-US" altLang="ja-JP" dirty="0"/>
              <a:t>PC</a:t>
            </a:r>
            <a:r>
              <a:rPr lang="ja-JP" altLang="en-US" dirty="0"/>
              <a:t>への抜き刺し（</a:t>
            </a:r>
            <a:r>
              <a:rPr lang="en-US" altLang="ja-JP" dirty="0"/>
              <a:t>cf. </a:t>
            </a:r>
            <a:r>
              <a:rPr lang="ja-JP" altLang="en-US" dirty="0"/>
              <a:t>近距離無線（</a:t>
            </a:r>
            <a:r>
              <a:rPr lang="en-US" altLang="ja-JP" dirty="0"/>
              <a:t>NFC</a:t>
            </a:r>
            <a:r>
              <a:rPr lang="ja-JP" altLang="en-US" dirty="0"/>
              <a:t>））</a:t>
            </a:r>
            <a:endParaRPr lang="en-US" altLang="ja-JP" dirty="0"/>
          </a:p>
          <a:p>
            <a:pPr lvl="1"/>
            <a:r>
              <a:rPr kumimoji="1" lang="en-US" altLang="ja-JP" dirty="0"/>
              <a:t>PIN</a:t>
            </a:r>
            <a:r>
              <a:rPr kumimoji="1" lang="ja-JP" altLang="en-US" dirty="0"/>
              <a:t>入力タイプ</a:t>
            </a:r>
            <a:r>
              <a:rPr lang="ja-JP" altLang="en-US" dirty="0"/>
              <a:t>：</a:t>
            </a:r>
            <a:r>
              <a:rPr kumimoji="1" lang="en-US" altLang="ja-JP" dirty="0"/>
              <a:t>PIN</a:t>
            </a:r>
            <a:r>
              <a:rPr kumimoji="1" lang="ja-JP" altLang="en-US" dirty="0"/>
              <a:t>入力（</a:t>
            </a:r>
            <a:r>
              <a:rPr kumimoji="1" lang="en-US" altLang="ja-JP" dirty="0"/>
              <a:t>cf. </a:t>
            </a:r>
            <a:r>
              <a:rPr kumimoji="1" lang="ja-JP" altLang="en-US" dirty="0"/>
              <a:t>指紋認証）</a:t>
            </a:r>
          </a:p>
          <a:p>
            <a:r>
              <a:rPr lang="en-US" altLang="ja-JP" dirty="0">
                <a:solidFill>
                  <a:srgbClr val="FF00FF"/>
                </a:solidFill>
                <a:sym typeface="Wingdings" panose="05000000000000000000" pitchFamily="2" charset="2"/>
              </a:rPr>
              <a:t> </a:t>
            </a:r>
            <a:r>
              <a:rPr lang="ja-JP" altLang="en-US" dirty="0">
                <a:solidFill>
                  <a:srgbClr val="FF00FF"/>
                </a:solidFill>
              </a:rPr>
              <a:t>小さすぎて無くしそう</a:t>
            </a:r>
            <a:endParaRPr lang="en-US" altLang="ja-JP" dirty="0">
              <a:solidFill>
                <a:srgbClr val="FF00FF"/>
              </a:solidFill>
            </a:endParaRPr>
          </a:p>
        </p:txBody>
      </p:sp>
      <p:sp>
        <p:nvSpPr>
          <p:cNvPr id="4" name="日付プレースホルダー 3">
            <a:extLst>
              <a:ext uri="{FF2B5EF4-FFF2-40B4-BE49-F238E27FC236}">
                <a16:creationId xmlns:a16="http://schemas.microsoft.com/office/drawing/2014/main" id="{67980EEE-3D77-3A41-7D62-9137FD57BAD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B383CBD-6061-CE7A-29B5-043C8B97FF3D}"/>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74E6F38-BAAF-9EE0-6B09-40E5A65BB838}"/>
              </a:ext>
            </a:extLst>
          </p:cNvPr>
          <p:cNvSpPr>
            <a:spLocks noGrp="1"/>
          </p:cNvSpPr>
          <p:nvPr>
            <p:ph type="sldNum" sz="quarter" idx="12"/>
          </p:nvPr>
        </p:nvSpPr>
        <p:spPr/>
        <p:txBody>
          <a:bodyPr/>
          <a:lstStyle/>
          <a:p>
            <a:fld id="{55E32C41-2E12-F042-B05A-CBC2BA75F68F}" type="slidenum">
              <a:rPr kumimoji="1" lang="ja-JP" altLang="en-US" smtClean="0"/>
              <a:t>46</a:t>
            </a:fld>
            <a:endParaRPr kumimoji="1" lang="ja-JP" altLang="en-US"/>
          </a:p>
        </p:txBody>
      </p:sp>
    </p:spTree>
    <p:extLst>
      <p:ext uri="{BB962C8B-B14F-4D97-AF65-F5344CB8AC3E}">
        <p14:creationId xmlns:p14="http://schemas.microsoft.com/office/powerpoint/2010/main" val="1742158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47</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547973"/>
            <a:ext cx="5953126"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2259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9E99FC-E33B-AB84-08C3-22816BAF65A7}"/>
              </a:ext>
            </a:extLst>
          </p:cNvPr>
          <p:cNvSpPr>
            <a:spLocks noGrp="1"/>
          </p:cNvSpPr>
          <p:nvPr>
            <p:ph type="title"/>
          </p:nvPr>
        </p:nvSpPr>
        <p:spPr/>
        <p:txBody>
          <a:bodyPr/>
          <a:lstStyle/>
          <a:p>
            <a:r>
              <a:rPr kumimoji="1" lang="ja-JP" altLang="en-US" dirty="0"/>
              <a:t>多要素認証にまつわるトラブルに備える</a:t>
            </a:r>
          </a:p>
        </p:txBody>
      </p:sp>
      <p:sp>
        <p:nvSpPr>
          <p:cNvPr id="3" name="コンテンツ プレースホルダー 2">
            <a:extLst>
              <a:ext uri="{FF2B5EF4-FFF2-40B4-BE49-F238E27FC236}">
                <a16:creationId xmlns:a16="http://schemas.microsoft.com/office/drawing/2014/main" id="{27526774-8E7F-EF7B-8F27-EA8BEC41D865}"/>
              </a:ext>
            </a:extLst>
          </p:cNvPr>
          <p:cNvSpPr>
            <a:spLocks noGrp="1"/>
          </p:cNvSpPr>
          <p:nvPr>
            <p:ph idx="1"/>
          </p:nvPr>
        </p:nvSpPr>
        <p:spPr>
          <a:xfrm>
            <a:off x="838200" y="1825625"/>
            <a:ext cx="11110784" cy="4351338"/>
          </a:xfrm>
        </p:spPr>
        <p:txBody>
          <a:bodyPr/>
          <a:lstStyle/>
          <a:p>
            <a:r>
              <a:rPr lang="ja-JP" altLang="en-US" dirty="0"/>
              <a:t>初期設定時の罠</a:t>
            </a:r>
            <a:endParaRPr lang="en-US" altLang="ja-JP" dirty="0"/>
          </a:p>
          <a:p>
            <a:r>
              <a:rPr lang="ja-JP" altLang="en-US" dirty="0"/>
              <a:t>スマホ買い替え</a:t>
            </a:r>
            <a:endParaRPr lang="en-US" altLang="ja-JP" dirty="0"/>
          </a:p>
          <a:p>
            <a:r>
              <a:rPr kumimoji="1" lang="ja-JP" altLang="en-US" dirty="0"/>
              <a:t>スマホ・携帯電話を持っていない（持たない主義）</a:t>
            </a:r>
            <a:endParaRPr kumimoji="1" lang="en-US" altLang="ja-JP" dirty="0"/>
          </a:p>
          <a:p>
            <a:r>
              <a:rPr lang="ja-JP" altLang="en-US" dirty="0"/>
              <a:t>海外出張</a:t>
            </a:r>
            <a:endParaRPr lang="en-US" altLang="ja-JP" dirty="0"/>
          </a:p>
          <a:p>
            <a:r>
              <a:rPr lang="ja-JP" altLang="en-US" dirty="0"/>
              <a:t>携帯会社の通信障害</a:t>
            </a:r>
            <a:endParaRPr lang="en-US" altLang="ja-JP" dirty="0"/>
          </a:p>
          <a:p>
            <a:r>
              <a:rPr kumimoji="1" lang="en-US" altLang="ja-JP" dirty="0" err="1"/>
              <a:t>utac</a:t>
            </a:r>
            <a:r>
              <a:rPr kumimoji="1" lang="ja-JP" altLang="en-US" dirty="0"/>
              <a:t>パスワード忘れに備える</a:t>
            </a:r>
          </a:p>
        </p:txBody>
      </p:sp>
      <p:sp>
        <p:nvSpPr>
          <p:cNvPr id="4" name="日付プレースホルダー 3">
            <a:extLst>
              <a:ext uri="{FF2B5EF4-FFF2-40B4-BE49-F238E27FC236}">
                <a16:creationId xmlns:a16="http://schemas.microsoft.com/office/drawing/2014/main" id="{4E5BD20D-8869-59BA-AE8C-E8220A407B2D}"/>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979E3179-7C4A-FD78-DD6B-7FE3C4B72F3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445B946E-0742-16C6-4035-D3D7C8AD3161}"/>
              </a:ext>
            </a:extLst>
          </p:cNvPr>
          <p:cNvSpPr>
            <a:spLocks noGrp="1"/>
          </p:cNvSpPr>
          <p:nvPr>
            <p:ph type="sldNum" sz="quarter" idx="12"/>
          </p:nvPr>
        </p:nvSpPr>
        <p:spPr/>
        <p:txBody>
          <a:bodyPr/>
          <a:lstStyle/>
          <a:p>
            <a:fld id="{EDF77D8D-9987-453A-9A05-EB91CA595C68}" type="slidenum">
              <a:rPr kumimoji="1" lang="ja-JP" altLang="en-US" smtClean="0"/>
              <a:pPr/>
              <a:t>48</a:t>
            </a:fld>
            <a:endParaRPr kumimoji="1" lang="ja-JP" altLang="en-US"/>
          </a:p>
        </p:txBody>
      </p:sp>
      <p:sp>
        <p:nvSpPr>
          <p:cNvPr id="7" name="テキスト ボックス 6">
            <a:extLst>
              <a:ext uri="{FF2B5EF4-FFF2-40B4-BE49-F238E27FC236}">
                <a16:creationId xmlns:a16="http://schemas.microsoft.com/office/drawing/2014/main" id="{EAAA2600-47B9-5A81-C9DC-C4DB950CBBA5}"/>
              </a:ext>
            </a:extLst>
          </p:cNvPr>
          <p:cNvSpPr txBox="1"/>
          <p:nvPr/>
        </p:nvSpPr>
        <p:spPr>
          <a:xfrm>
            <a:off x="6730006" y="3816628"/>
            <a:ext cx="5386411" cy="369332"/>
          </a:xfrm>
          <a:prstGeom prst="rect">
            <a:avLst/>
          </a:prstGeom>
          <a:noFill/>
        </p:spPr>
        <p:txBody>
          <a:bodyPr wrap="none" rtlCol="0">
            <a:spAutoFit/>
          </a:bodyPr>
          <a:lstStyle/>
          <a:p>
            <a:r>
              <a:rPr kumimoji="1" lang="en-US" altLang="ja-JP" dirty="0">
                <a:hlinkClick r:id="rId2"/>
              </a:rPr>
              <a:t>UTokyo Account</a:t>
            </a:r>
            <a:r>
              <a:rPr kumimoji="1" lang="ja-JP" altLang="en-US" dirty="0">
                <a:hlinkClick r:id="rId2"/>
              </a:rPr>
              <a:t>における多要素認証</a:t>
            </a:r>
            <a:r>
              <a:rPr lang="ja-JP" altLang="en-US" dirty="0">
                <a:hlinkClick r:id="rId2"/>
              </a:rPr>
              <a:t>の利用について</a:t>
            </a:r>
            <a:endParaRPr kumimoji="1" lang="ja-JP" altLang="en-US" dirty="0"/>
          </a:p>
        </p:txBody>
      </p:sp>
      <p:grpSp>
        <p:nvGrpSpPr>
          <p:cNvPr id="8" name="グループ化 7">
            <a:extLst>
              <a:ext uri="{FF2B5EF4-FFF2-40B4-BE49-F238E27FC236}">
                <a16:creationId xmlns:a16="http://schemas.microsoft.com/office/drawing/2014/main" id="{DB0593D1-713D-ED88-588A-F8018B3CAB16}"/>
              </a:ext>
            </a:extLst>
          </p:cNvPr>
          <p:cNvGrpSpPr/>
          <p:nvPr/>
        </p:nvGrpSpPr>
        <p:grpSpPr>
          <a:xfrm>
            <a:off x="6987181" y="4196429"/>
            <a:ext cx="3513537" cy="617676"/>
            <a:chOff x="3632998" y="1684993"/>
            <a:chExt cx="3645901" cy="617676"/>
          </a:xfrm>
        </p:grpSpPr>
        <p:sp>
          <p:nvSpPr>
            <p:cNvPr id="9" name="テキスト ボックス 8">
              <a:hlinkClick r:id="rId3"/>
              <a:extLst>
                <a:ext uri="{FF2B5EF4-FFF2-40B4-BE49-F238E27FC236}">
                  <a16:creationId xmlns:a16="http://schemas.microsoft.com/office/drawing/2014/main" id="{65BFD420-52C5-8AEC-CDB3-8924B9CDCBC6}"/>
                </a:ext>
              </a:extLst>
            </p:cNvPr>
            <p:cNvSpPr txBox="1"/>
            <p:nvPr/>
          </p:nvSpPr>
          <p:spPr>
            <a:xfrm>
              <a:off x="3632998" y="1717894"/>
              <a:ext cx="364590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a:t>
              </a:r>
              <a:endParaRPr lang="en-US" altLang="ja-JP" sz="3200" dirty="0"/>
            </a:p>
          </p:txBody>
        </p:sp>
        <p:pic>
          <p:nvPicPr>
            <p:cNvPr id="10" name="図 9" descr="アイコン&#10;&#10;自動的に生成された説明">
              <a:extLst>
                <a:ext uri="{FF2B5EF4-FFF2-40B4-BE49-F238E27FC236}">
                  <a16:creationId xmlns:a16="http://schemas.microsoft.com/office/drawing/2014/main" id="{92240E1A-496B-F3A4-166C-6F0F21D3FC74}"/>
                </a:ext>
              </a:extLst>
            </p:cNvPr>
            <p:cNvPicPr>
              <a:picLocks noChangeAspect="1"/>
            </p:cNvPicPr>
            <p:nvPr/>
          </p:nvPicPr>
          <p:blipFill>
            <a:blip r:embed="rId4"/>
            <a:stretch>
              <a:fillRect/>
            </a:stretch>
          </p:blipFill>
          <p:spPr>
            <a:xfrm flipH="1">
              <a:off x="6643653" y="1684993"/>
              <a:ext cx="535580" cy="617676"/>
            </a:xfrm>
            <a:prstGeom prst="rect">
              <a:avLst/>
            </a:prstGeom>
          </p:spPr>
        </p:pic>
      </p:grpSp>
    </p:spTree>
    <p:extLst>
      <p:ext uri="{BB962C8B-B14F-4D97-AF65-F5344CB8AC3E}">
        <p14:creationId xmlns:p14="http://schemas.microsoft.com/office/powerpoint/2010/main" val="307399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FB7D-FFA5-964A-3F15-CEBECBA494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2A270A-486D-E1DF-2E4E-10F096AC0734}"/>
              </a:ext>
            </a:extLst>
          </p:cNvPr>
          <p:cNvSpPr>
            <a:spLocks noGrp="1"/>
          </p:cNvSpPr>
          <p:nvPr>
            <p:ph type="title"/>
          </p:nvPr>
        </p:nvSpPr>
        <p:spPr/>
        <p:txBody>
          <a:bodyPr/>
          <a:lstStyle/>
          <a:p>
            <a:r>
              <a:rPr kumimoji="1" lang="ja-JP" altLang="en-US" dirty="0"/>
              <a:t>多要素認証の初期設定時の罠</a:t>
            </a:r>
          </a:p>
        </p:txBody>
      </p:sp>
      <p:sp>
        <p:nvSpPr>
          <p:cNvPr id="3" name="コンテンツ プレースホルダー 2">
            <a:extLst>
              <a:ext uri="{FF2B5EF4-FFF2-40B4-BE49-F238E27FC236}">
                <a16:creationId xmlns:a16="http://schemas.microsoft.com/office/drawing/2014/main" id="{FD7B068B-E33C-F95B-1351-DE8264798C88}"/>
              </a:ext>
            </a:extLst>
          </p:cNvPr>
          <p:cNvSpPr>
            <a:spLocks noGrp="1"/>
          </p:cNvSpPr>
          <p:nvPr>
            <p:ph idx="1"/>
          </p:nvPr>
        </p:nvSpPr>
        <p:spPr>
          <a:xfrm>
            <a:off x="324365" y="1804086"/>
            <a:ext cx="8030958" cy="4552264"/>
          </a:xfrm>
        </p:spPr>
        <p:txBody>
          <a:bodyPr>
            <a:normAutofit lnSpcReduction="10000"/>
          </a:bodyPr>
          <a:lstStyle/>
          <a:p>
            <a:r>
              <a:rPr kumimoji="1" lang="ja-JP" altLang="en-US" dirty="0"/>
              <a:t>以下をやる必要がある</a:t>
            </a:r>
            <a:endParaRPr kumimoji="1" lang="en-US" altLang="ja-JP" dirty="0"/>
          </a:p>
          <a:p>
            <a:pPr lvl="1"/>
            <a:r>
              <a:rPr kumimoji="1" lang="ja-JP" altLang="en-US" dirty="0"/>
              <a:t>手順</a:t>
            </a:r>
            <a:r>
              <a:rPr kumimoji="1" lang="en-US" altLang="ja-JP" dirty="0"/>
              <a:t>1 </a:t>
            </a:r>
            <a:r>
              <a:rPr kumimoji="1" lang="ja-JP" altLang="en-US" dirty="0"/>
              <a:t>本人確認方法その</a:t>
            </a:r>
            <a:r>
              <a:rPr kumimoji="1" lang="en-US" altLang="ja-JP" dirty="0"/>
              <a:t>1</a:t>
            </a:r>
            <a:r>
              <a:rPr kumimoji="1" lang="ja-JP" altLang="en-US" dirty="0"/>
              <a:t>設定</a:t>
            </a:r>
            <a:endParaRPr kumimoji="1" lang="en-US" altLang="ja-JP" dirty="0"/>
          </a:p>
          <a:p>
            <a:pPr lvl="1"/>
            <a:r>
              <a:rPr lang="ja-JP" altLang="en-US" dirty="0"/>
              <a:t>手順</a:t>
            </a:r>
            <a:r>
              <a:rPr lang="en-US" altLang="ja-JP" dirty="0"/>
              <a:t>2 </a:t>
            </a:r>
            <a:r>
              <a:rPr kumimoji="1" lang="ja-JP" altLang="en-US" dirty="0"/>
              <a:t>本人確認方法その</a:t>
            </a:r>
            <a:r>
              <a:rPr kumimoji="1" lang="en-US" altLang="ja-JP" dirty="0"/>
              <a:t>2</a:t>
            </a:r>
            <a:r>
              <a:rPr kumimoji="1" lang="ja-JP" altLang="en-US" dirty="0"/>
              <a:t>設定</a:t>
            </a:r>
            <a:endParaRPr kumimoji="1" lang="en-US" altLang="ja-JP" dirty="0"/>
          </a:p>
          <a:p>
            <a:pPr lvl="1"/>
            <a:r>
              <a:rPr lang="ja-JP" altLang="en-US" dirty="0"/>
              <a:t>手順</a:t>
            </a:r>
            <a:r>
              <a:rPr lang="en-US" altLang="ja-JP" dirty="0"/>
              <a:t>3 </a:t>
            </a:r>
            <a:r>
              <a:rPr lang="ja-JP" altLang="en-US" dirty="0"/>
              <a:t>動作確認</a:t>
            </a:r>
            <a:endParaRPr lang="en-US" altLang="ja-JP" dirty="0"/>
          </a:p>
          <a:p>
            <a:pPr lvl="1"/>
            <a:r>
              <a:rPr lang="ja-JP" altLang="en-US" dirty="0"/>
              <a:t>手順</a:t>
            </a:r>
            <a:r>
              <a:rPr lang="en-US" altLang="ja-JP" dirty="0"/>
              <a:t>4 UTokyo</a:t>
            </a:r>
            <a:r>
              <a:rPr lang="ja-JP" altLang="en-US" dirty="0"/>
              <a:t> </a:t>
            </a:r>
            <a:r>
              <a:rPr lang="en-US" altLang="ja-JP" dirty="0"/>
              <a:t>Account</a:t>
            </a:r>
            <a:r>
              <a:rPr lang="ja-JP" altLang="en-US" dirty="0"/>
              <a:t>利用者メニューで</a:t>
            </a:r>
            <a:r>
              <a:rPr lang="ja-JP" altLang="en-US" dirty="0">
                <a:solidFill>
                  <a:srgbClr val="FF00FF"/>
                </a:solidFill>
              </a:rPr>
              <a:t>「はい」</a:t>
            </a:r>
            <a:endParaRPr lang="en-US" altLang="ja-JP" dirty="0"/>
          </a:p>
          <a:p>
            <a:pPr lvl="1"/>
            <a:r>
              <a:rPr lang="ja-JP" altLang="en-US" dirty="0"/>
              <a:t>最大</a:t>
            </a:r>
            <a:r>
              <a:rPr lang="en-US" altLang="ja-JP" dirty="0">
                <a:solidFill>
                  <a:srgbClr val="FF00FF"/>
                </a:solidFill>
              </a:rPr>
              <a:t>40</a:t>
            </a:r>
            <a:r>
              <a:rPr lang="ja-JP" altLang="en-US" dirty="0">
                <a:solidFill>
                  <a:srgbClr val="FF00FF"/>
                </a:solidFill>
              </a:rPr>
              <a:t>分</a:t>
            </a:r>
            <a:r>
              <a:rPr lang="ja-JP" altLang="en-US" dirty="0"/>
              <a:t>待つ</a:t>
            </a:r>
            <a:endParaRPr lang="en-US" altLang="ja-JP" dirty="0"/>
          </a:p>
          <a:p>
            <a:r>
              <a:rPr lang="ja-JP" altLang="en-US" dirty="0"/>
              <a:t>手順</a:t>
            </a:r>
            <a:r>
              <a:rPr lang="en-US" altLang="ja-JP" dirty="0"/>
              <a:t>1, 2</a:t>
            </a:r>
            <a:r>
              <a:rPr lang="ja-JP" altLang="en-US" dirty="0"/>
              <a:t>だけでできたと思ってしまいがち</a:t>
            </a:r>
            <a:endParaRPr lang="en-US" altLang="ja-JP" dirty="0"/>
          </a:p>
        </p:txBody>
      </p:sp>
      <p:sp>
        <p:nvSpPr>
          <p:cNvPr id="4" name="日付プレースホルダー 3">
            <a:extLst>
              <a:ext uri="{FF2B5EF4-FFF2-40B4-BE49-F238E27FC236}">
                <a16:creationId xmlns:a16="http://schemas.microsoft.com/office/drawing/2014/main" id="{D51EC77A-1FCB-60D7-5A7D-8ECE84ED85F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CEF24721-8EA9-E2A3-39E5-83C4DA03FF9A}"/>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8B1AA3-048A-8512-0D6B-5932609A019A}"/>
              </a:ext>
            </a:extLst>
          </p:cNvPr>
          <p:cNvSpPr>
            <a:spLocks noGrp="1"/>
          </p:cNvSpPr>
          <p:nvPr>
            <p:ph type="sldNum" sz="quarter" idx="12"/>
          </p:nvPr>
        </p:nvSpPr>
        <p:spPr/>
        <p:txBody>
          <a:bodyPr/>
          <a:lstStyle/>
          <a:p>
            <a:fld id="{EDF77D8D-9987-453A-9A05-EB91CA595C68}" type="slidenum">
              <a:rPr kumimoji="1" lang="ja-JP" altLang="en-US" smtClean="0"/>
              <a:pPr/>
              <a:t>49</a:t>
            </a:fld>
            <a:endParaRPr kumimoji="1" lang="ja-JP" altLang="en-US"/>
          </a:p>
        </p:txBody>
      </p:sp>
      <p:grpSp>
        <p:nvGrpSpPr>
          <p:cNvPr id="7" name="グループ化 6">
            <a:extLst>
              <a:ext uri="{FF2B5EF4-FFF2-40B4-BE49-F238E27FC236}">
                <a16:creationId xmlns:a16="http://schemas.microsoft.com/office/drawing/2014/main" id="{F644101F-E77C-378E-2518-3537059E029A}"/>
              </a:ext>
            </a:extLst>
          </p:cNvPr>
          <p:cNvGrpSpPr/>
          <p:nvPr/>
        </p:nvGrpSpPr>
        <p:grpSpPr>
          <a:xfrm>
            <a:off x="6617711" y="1804086"/>
            <a:ext cx="4970056" cy="617676"/>
            <a:chOff x="3632998" y="1684993"/>
            <a:chExt cx="5157294" cy="617676"/>
          </a:xfrm>
        </p:grpSpPr>
        <p:sp>
          <p:nvSpPr>
            <p:cNvPr id="8" name="テキスト ボックス 7">
              <a:hlinkClick r:id="rId2"/>
              <a:extLst>
                <a:ext uri="{FF2B5EF4-FFF2-40B4-BE49-F238E27FC236}">
                  <a16:creationId xmlns:a16="http://schemas.microsoft.com/office/drawing/2014/main" id="{D3C5547A-0714-C821-118C-DFDFC3B0B27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D2AAA808-E85C-BFAC-7ECC-503E07630398}"/>
                </a:ext>
              </a:extLst>
            </p:cNvPr>
            <p:cNvPicPr>
              <a:picLocks noChangeAspect="1"/>
            </p:cNvPicPr>
            <p:nvPr/>
          </p:nvPicPr>
          <p:blipFill>
            <a:blip r:embed="rId3"/>
            <a:stretch>
              <a:fillRect/>
            </a:stretch>
          </p:blipFill>
          <p:spPr>
            <a:xfrm flipH="1">
              <a:off x="8254712" y="1684993"/>
              <a:ext cx="535580" cy="617676"/>
            </a:xfrm>
            <a:prstGeom prst="rect">
              <a:avLst/>
            </a:prstGeom>
          </p:spPr>
        </p:pic>
      </p:grpSp>
      <p:sp>
        <p:nvSpPr>
          <p:cNvPr id="11" name="テキスト ボックス 10">
            <a:extLst>
              <a:ext uri="{FF2B5EF4-FFF2-40B4-BE49-F238E27FC236}">
                <a16:creationId xmlns:a16="http://schemas.microsoft.com/office/drawing/2014/main" id="{ADE4C2A8-1DDF-AFA5-D660-001C2AE20466}"/>
              </a:ext>
            </a:extLst>
          </p:cNvPr>
          <p:cNvSpPr txBox="1"/>
          <p:nvPr/>
        </p:nvSpPr>
        <p:spPr>
          <a:xfrm>
            <a:off x="6874886" y="2419659"/>
            <a:ext cx="4617244" cy="369332"/>
          </a:xfrm>
          <a:prstGeom prst="rect">
            <a:avLst/>
          </a:prstGeom>
          <a:noFill/>
        </p:spPr>
        <p:txBody>
          <a:bodyPr wrap="square">
            <a:spAutoFit/>
          </a:bodyPr>
          <a:lstStyle/>
          <a:p>
            <a:r>
              <a:rPr lang="ja-JP" altLang="en-US" dirty="0">
                <a:hlinkClick r:id="rId4"/>
              </a:rPr>
              <a:t>UTokyo Account多要素認証の初期設定手順 </a:t>
            </a:r>
            <a:endParaRPr lang="ja-JP" altLang="en-US" dirty="0"/>
          </a:p>
        </p:txBody>
      </p:sp>
      <p:sp>
        <p:nvSpPr>
          <p:cNvPr id="12" name="正方形/長方形 11">
            <a:extLst>
              <a:ext uri="{FF2B5EF4-FFF2-40B4-BE49-F238E27FC236}">
                <a16:creationId xmlns:a16="http://schemas.microsoft.com/office/drawing/2014/main" id="{412DFC39-C835-2C84-4B11-2359D8E1B143}"/>
              </a:ext>
            </a:extLst>
          </p:cNvPr>
          <p:cNvSpPr/>
          <p:nvPr/>
        </p:nvSpPr>
        <p:spPr>
          <a:xfrm>
            <a:off x="10313104" y="2854764"/>
            <a:ext cx="1720552" cy="34223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3" name="正方形/長方形 12">
            <a:extLst>
              <a:ext uri="{FF2B5EF4-FFF2-40B4-BE49-F238E27FC236}">
                <a16:creationId xmlns:a16="http://schemas.microsoft.com/office/drawing/2014/main" id="{BF3D1C7F-F7B5-4C50-82BB-870B43702472}"/>
              </a:ext>
            </a:extLst>
          </p:cNvPr>
          <p:cNvSpPr/>
          <p:nvPr/>
        </p:nvSpPr>
        <p:spPr>
          <a:xfrm>
            <a:off x="8568238" y="2854764"/>
            <a:ext cx="1720552" cy="38032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32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32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0116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A5D44-74B4-4891-30F9-D8239900F194}"/>
              </a:ext>
            </a:extLst>
          </p:cNvPr>
          <p:cNvSpPr>
            <a:spLocks noGrp="1"/>
          </p:cNvSpPr>
          <p:nvPr>
            <p:ph type="title"/>
          </p:nvPr>
        </p:nvSpPr>
        <p:spPr/>
        <p:txBody>
          <a:bodyPr/>
          <a:lstStyle/>
          <a:p>
            <a:r>
              <a:rPr lang="ja-JP" altLang="en-US" dirty="0"/>
              <a:t>質問</a:t>
            </a:r>
            <a:r>
              <a:rPr lang="en-US" altLang="ja-JP" dirty="0"/>
              <a:t>? </a:t>
            </a:r>
            <a:r>
              <a:rPr kumimoji="1" lang="en-US" altLang="ja-JP" dirty="0"/>
              <a:t>utelecon</a:t>
            </a:r>
            <a:r>
              <a:rPr kumimoji="1" lang="ja-JP" altLang="en-US" dirty="0"/>
              <a:t>をご利用ください</a:t>
            </a:r>
          </a:p>
        </p:txBody>
      </p:sp>
      <p:sp>
        <p:nvSpPr>
          <p:cNvPr id="3" name="コンテンツ プレースホルダー 2">
            <a:extLst>
              <a:ext uri="{FF2B5EF4-FFF2-40B4-BE49-F238E27FC236}">
                <a16:creationId xmlns:a16="http://schemas.microsoft.com/office/drawing/2014/main" id="{6CA08D76-1294-E17A-95A9-F6EB0074447E}"/>
              </a:ext>
            </a:extLst>
          </p:cNvPr>
          <p:cNvSpPr>
            <a:spLocks noGrp="1"/>
          </p:cNvSpPr>
          <p:nvPr>
            <p:ph idx="1"/>
          </p:nvPr>
        </p:nvSpPr>
        <p:spPr>
          <a:xfrm>
            <a:off x="838200" y="1825625"/>
            <a:ext cx="7315200" cy="4351338"/>
          </a:xfrm>
        </p:spPr>
        <p:txBody>
          <a:bodyPr/>
          <a:lstStyle/>
          <a:p>
            <a:r>
              <a:rPr kumimoji="1" lang="en-US" altLang="ja-JP" dirty="0"/>
              <a:t>Google</a:t>
            </a:r>
            <a:r>
              <a:rPr kumimoji="1" lang="ja-JP" altLang="en-US" dirty="0"/>
              <a:t>で検索</a:t>
            </a:r>
            <a:endParaRPr kumimoji="1" lang="en-US" altLang="ja-JP" dirty="0"/>
          </a:p>
          <a:p>
            <a:pPr lvl="1"/>
            <a:r>
              <a:rPr kumimoji="1" lang="ja-JP" altLang="en-US" dirty="0"/>
              <a:t>東大の</a:t>
            </a:r>
            <a:r>
              <a:rPr kumimoji="1" lang="en-US" altLang="ja-JP" dirty="0"/>
              <a:t>Zoom? </a:t>
            </a:r>
            <a:r>
              <a:rPr kumimoji="1" lang="en-US" altLang="ja-JP" dirty="0">
                <a:sym typeface="Symbol" panose="05050102010706020507" pitchFamily="18" charset="2"/>
              </a:rPr>
              <a:t></a:t>
            </a:r>
            <a:endParaRPr kumimoji="1" lang="en-US" altLang="ja-JP" dirty="0"/>
          </a:p>
          <a:p>
            <a:pPr lvl="1"/>
            <a:r>
              <a:rPr lang="ja-JP" altLang="en-US" dirty="0"/>
              <a:t>東大の</a:t>
            </a:r>
            <a:r>
              <a:rPr lang="en-US" altLang="ja-JP" dirty="0"/>
              <a:t>Microsoft? </a:t>
            </a:r>
            <a:r>
              <a:rPr kumimoji="1" lang="en-US" altLang="ja-JP" dirty="0">
                <a:sym typeface="Symbol" panose="05050102010706020507" pitchFamily="18" charset="2"/>
              </a:rPr>
              <a:t></a:t>
            </a:r>
            <a:endParaRPr lang="en-US" altLang="ja-JP" dirty="0"/>
          </a:p>
          <a:p>
            <a:pPr lvl="1"/>
            <a:r>
              <a:rPr kumimoji="1" lang="en-US" altLang="ja-JP" dirty="0"/>
              <a:t>... </a:t>
            </a:r>
            <a:r>
              <a:rPr kumimoji="1" lang="ja-JP" altLang="en-US" dirty="0"/>
              <a:t>かなりの確率で見たいページがヒットします</a:t>
            </a:r>
            <a:endParaRPr kumimoji="1" lang="en-US" altLang="ja-JP" dirty="0"/>
          </a:p>
          <a:p>
            <a:r>
              <a:rPr lang="ja-JP" altLang="en-US" dirty="0"/>
              <a:t>サポート</a:t>
            </a:r>
            <a:endParaRPr lang="en-US" altLang="ja-JP" dirty="0"/>
          </a:p>
          <a:p>
            <a:pPr lvl="1"/>
            <a:r>
              <a:rPr lang="ja-JP" altLang="en-US" dirty="0"/>
              <a:t>チャット、</a:t>
            </a:r>
            <a:r>
              <a:rPr lang="en-US" altLang="ja-JP" dirty="0"/>
              <a:t>Zoom</a:t>
            </a:r>
            <a:r>
              <a:rPr lang="ja-JP" altLang="en-US" dirty="0"/>
              <a:t>、メールフォーム</a:t>
            </a:r>
            <a:endParaRPr kumimoji="1" lang="ja-JP" altLang="en-US" dirty="0"/>
          </a:p>
        </p:txBody>
      </p:sp>
      <p:sp>
        <p:nvSpPr>
          <p:cNvPr id="4" name="日付プレースホルダー 3">
            <a:extLst>
              <a:ext uri="{FF2B5EF4-FFF2-40B4-BE49-F238E27FC236}">
                <a16:creationId xmlns:a16="http://schemas.microsoft.com/office/drawing/2014/main" id="{1FBDE4A9-B4DA-1E30-54BC-F83E768A15E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828D92F-D5CF-9039-BBBC-8EB768D21E75}"/>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9AAA161F-F08A-A28C-03D8-4FF60B3E1AE6}"/>
              </a:ext>
            </a:extLst>
          </p:cNvPr>
          <p:cNvSpPr>
            <a:spLocks noGrp="1"/>
          </p:cNvSpPr>
          <p:nvPr>
            <p:ph type="sldNum" sz="quarter" idx="12"/>
          </p:nvPr>
        </p:nvSpPr>
        <p:spPr/>
        <p:txBody>
          <a:bodyPr/>
          <a:lstStyle/>
          <a:p>
            <a:fld id="{55E32C41-2E12-F042-B05A-CBC2BA75F68F}" type="slidenum">
              <a:rPr kumimoji="1" lang="ja-JP" altLang="en-US" smtClean="0"/>
              <a:t>5</a:t>
            </a:fld>
            <a:endParaRPr kumimoji="1" lang="ja-JP" altLang="en-US"/>
          </a:p>
        </p:txBody>
      </p:sp>
      <p:sp>
        <p:nvSpPr>
          <p:cNvPr id="8" name="テキスト ボックス 7">
            <a:extLst>
              <a:ext uri="{FF2B5EF4-FFF2-40B4-BE49-F238E27FC236}">
                <a16:creationId xmlns:a16="http://schemas.microsoft.com/office/drawing/2014/main" id="{CCFF915A-A7FD-4131-19F0-E5679BC2F4FB}"/>
              </a:ext>
            </a:extLst>
          </p:cNvPr>
          <p:cNvSpPr txBox="1"/>
          <p:nvPr/>
        </p:nvSpPr>
        <p:spPr>
          <a:xfrm>
            <a:off x="4615180" y="2401054"/>
            <a:ext cx="2313940" cy="461665"/>
          </a:xfrm>
          <a:prstGeom prst="rect">
            <a:avLst/>
          </a:prstGeom>
          <a:noFill/>
          <a:ln w="9525">
            <a:solidFill>
              <a:schemeClr val="tx1"/>
            </a:solidFill>
          </a:ln>
        </p:spPr>
        <p:txBody>
          <a:bodyPr wrap="square">
            <a:spAutoFit/>
          </a:bodyPr>
          <a:lstStyle/>
          <a:p>
            <a:r>
              <a:rPr kumimoji="1" lang="en-US" altLang="ja-JP" sz="2400" dirty="0"/>
              <a:t>utelecon zoom</a:t>
            </a:r>
            <a:endParaRPr lang="ja-JP" altLang="en-US" sz="2400" dirty="0"/>
          </a:p>
        </p:txBody>
      </p:sp>
      <p:pic>
        <p:nvPicPr>
          <p:cNvPr id="10" name="図 9" descr="アイコン&#10;&#10;自動的に生成された説明">
            <a:extLst>
              <a:ext uri="{FF2B5EF4-FFF2-40B4-BE49-F238E27FC236}">
                <a16:creationId xmlns:a16="http://schemas.microsoft.com/office/drawing/2014/main" id="{5C8AB418-9D20-07DD-D535-2BF9A6E3C50B}"/>
              </a:ext>
            </a:extLst>
          </p:cNvPr>
          <p:cNvPicPr>
            <a:picLocks noChangeAspect="1"/>
          </p:cNvPicPr>
          <p:nvPr/>
        </p:nvPicPr>
        <p:blipFill>
          <a:blip r:embed="rId4"/>
          <a:stretch>
            <a:fillRect/>
          </a:stretch>
        </p:blipFill>
        <p:spPr>
          <a:xfrm flipH="1">
            <a:off x="6661330" y="2245043"/>
            <a:ext cx="535580" cy="617676"/>
          </a:xfrm>
          <a:prstGeom prst="rect">
            <a:avLst/>
          </a:prstGeom>
        </p:spPr>
      </p:pic>
      <p:sp>
        <p:nvSpPr>
          <p:cNvPr id="11" name="テキスト ボックス 10">
            <a:extLst>
              <a:ext uri="{FF2B5EF4-FFF2-40B4-BE49-F238E27FC236}">
                <a16:creationId xmlns:a16="http://schemas.microsoft.com/office/drawing/2014/main" id="{842BE4F1-1186-3C58-C320-F096C2E60CF8}"/>
              </a:ext>
            </a:extLst>
          </p:cNvPr>
          <p:cNvSpPr txBox="1"/>
          <p:nvPr/>
        </p:nvSpPr>
        <p:spPr>
          <a:xfrm>
            <a:off x="5163820" y="2886144"/>
            <a:ext cx="2608580" cy="461665"/>
          </a:xfrm>
          <a:prstGeom prst="rect">
            <a:avLst/>
          </a:prstGeom>
          <a:noFill/>
          <a:ln w="9525">
            <a:solidFill>
              <a:schemeClr val="tx1"/>
            </a:solidFill>
          </a:ln>
        </p:spPr>
        <p:txBody>
          <a:bodyPr wrap="square">
            <a:spAutoFit/>
          </a:bodyPr>
          <a:lstStyle/>
          <a:p>
            <a:r>
              <a:rPr kumimoji="1" lang="en-US" altLang="ja-JP" sz="2400" dirty="0"/>
              <a:t>utelecon </a:t>
            </a:r>
            <a:r>
              <a:rPr lang="en-US" altLang="ja-JP" sz="2400" dirty="0" err="1"/>
              <a:t>microsoft</a:t>
            </a:r>
            <a:endParaRPr lang="ja-JP" altLang="en-US" sz="2400" dirty="0"/>
          </a:p>
        </p:txBody>
      </p:sp>
      <p:pic>
        <p:nvPicPr>
          <p:cNvPr id="12" name="図 11" descr="アイコン&#10;&#10;自動的に生成された説明">
            <a:extLst>
              <a:ext uri="{FF2B5EF4-FFF2-40B4-BE49-F238E27FC236}">
                <a16:creationId xmlns:a16="http://schemas.microsoft.com/office/drawing/2014/main" id="{111F6B00-34A4-7F26-C7F3-9A7046C33CF3}"/>
              </a:ext>
            </a:extLst>
          </p:cNvPr>
          <p:cNvPicPr>
            <a:picLocks noChangeAspect="1"/>
          </p:cNvPicPr>
          <p:nvPr/>
        </p:nvPicPr>
        <p:blipFill>
          <a:blip r:embed="rId4"/>
          <a:stretch>
            <a:fillRect/>
          </a:stretch>
        </p:blipFill>
        <p:spPr>
          <a:xfrm flipH="1">
            <a:off x="7575910" y="2730133"/>
            <a:ext cx="535580" cy="617676"/>
          </a:xfrm>
          <a:prstGeom prst="rect">
            <a:avLst/>
          </a:prstGeom>
        </p:spPr>
      </p:pic>
      <p:pic>
        <p:nvPicPr>
          <p:cNvPr id="14" name="us">
            <a:hlinkClick r:id="" action="ppaction://media"/>
            <a:extLst>
              <a:ext uri="{FF2B5EF4-FFF2-40B4-BE49-F238E27FC236}">
                <a16:creationId xmlns:a16="http://schemas.microsoft.com/office/drawing/2014/main" id="{5EE24E97-C98D-91B4-9D51-2AA7111D78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1490" y="1846945"/>
            <a:ext cx="3773960" cy="4456946"/>
          </a:xfrm>
          <a:prstGeom prst="rect">
            <a:avLst/>
          </a:prstGeom>
        </p:spPr>
      </p:pic>
      <p:sp>
        <p:nvSpPr>
          <p:cNvPr id="9" name="テキスト ボックス 8">
            <a:extLst>
              <a:ext uri="{FF2B5EF4-FFF2-40B4-BE49-F238E27FC236}">
                <a16:creationId xmlns:a16="http://schemas.microsoft.com/office/drawing/2014/main" id="{270280AE-9E31-7A01-6679-78A52B36BAFC}"/>
              </a:ext>
            </a:extLst>
          </p:cNvPr>
          <p:cNvSpPr txBox="1"/>
          <p:nvPr/>
        </p:nvSpPr>
        <p:spPr>
          <a:xfrm>
            <a:off x="8111490" y="6281881"/>
            <a:ext cx="2947670" cy="369332"/>
          </a:xfrm>
          <a:prstGeom prst="rect">
            <a:avLst/>
          </a:prstGeom>
          <a:noFill/>
        </p:spPr>
        <p:txBody>
          <a:bodyPr wrap="square">
            <a:spAutoFit/>
          </a:bodyPr>
          <a:lstStyle/>
          <a:p>
            <a:r>
              <a:rPr lang="ja-JP" altLang="en-US" dirty="0">
                <a:hlinkClick r:id="rId6"/>
              </a:rPr>
              <a:t>https://youtu.be/aPigliX-Nyg</a:t>
            </a:r>
            <a:endParaRPr lang="en-US" altLang="ja-JP" dirty="0"/>
          </a:p>
        </p:txBody>
      </p:sp>
    </p:spTree>
    <p:extLst>
      <p:ext uri="{BB962C8B-B14F-4D97-AF65-F5344CB8AC3E}">
        <p14:creationId xmlns:p14="http://schemas.microsoft.com/office/powerpoint/2010/main" val="1284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C2882-36D3-7E3F-88C9-CEE90FFEACAB}"/>
              </a:ext>
            </a:extLst>
          </p:cNvPr>
          <p:cNvSpPr>
            <a:spLocks noGrp="1"/>
          </p:cNvSpPr>
          <p:nvPr>
            <p:ph type="title"/>
          </p:nvPr>
        </p:nvSpPr>
        <p:spPr/>
        <p:txBody>
          <a:bodyPr/>
          <a:lstStyle/>
          <a:p>
            <a:r>
              <a:rPr kumimoji="1" lang="ja-JP" altLang="en-US" dirty="0"/>
              <a:t>スマホ買い替え</a:t>
            </a:r>
          </a:p>
        </p:txBody>
      </p:sp>
      <p:sp>
        <p:nvSpPr>
          <p:cNvPr id="3" name="コンテンツ プレースホルダー 2">
            <a:extLst>
              <a:ext uri="{FF2B5EF4-FFF2-40B4-BE49-F238E27FC236}">
                <a16:creationId xmlns:a16="http://schemas.microsoft.com/office/drawing/2014/main" id="{523F79F5-89E5-4E6E-7BEE-A65BD34F1C7B}"/>
              </a:ext>
            </a:extLst>
          </p:cNvPr>
          <p:cNvSpPr>
            <a:spLocks noGrp="1"/>
          </p:cNvSpPr>
          <p:nvPr>
            <p:ph idx="1"/>
          </p:nvPr>
        </p:nvSpPr>
        <p:spPr>
          <a:xfrm>
            <a:off x="590550" y="2012949"/>
            <a:ext cx="11068050" cy="4525963"/>
          </a:xfrm>
        </p:spPr>
        <p:txBody>
          <a:bodyPr>
            <a:normAutofit/>
          </a:bodyPr>
          <a:lstStyle/>
          <a:p>
            <a:r>
              <a:rPr kumimoji="1" lang="ja-JP" altLang="en-US" dirty="0"/>
              <a:t>アプリ（</a:t>
            </a:r>
            <a:r>
              <a:rPr kumimoji="1" lang="en-US" altLang="ja-JP" dirty="0"/>
              <a:t>Microsoft</a:t>
            </a:r>
            <a:r>
              <a:rPr lang="ja-JP" altLang="en-US" dirty="0"/>
              <a:t> </a:t>
            </a:r>
            <a:r>
              <a:rPr kumimoji="1" lang="en-US" altLang="ja-JP" dirty="0"/>
              <a:t>Authenticator, Google</a:t>
            </a:r>
            <a:r>
              <a:rPr kumimoji="1" lang="ja-JP" altLang="en-US" dirty="0"/>
              <a:t>認証アプリ）の設定はスマホを</a:t>
            </a:r>
            <a:r>
              <a:rPr kumimoji="1" lang="ja-JP" altLang="en-US" dirty="0">
                <a:solidFill>
                  <a:srgbClr val="F010D5"/>
                </a:solidFill>
              </a:rPr>
              <a:t>買い替えると引き継がれない</a:t>
            </a:r>
            <a:endParaRPr kumimoji="1" lang="en-US" altLang="ja-JP" dirty="0">
              <a:solidFill>
                <a:srgbClr val="F010D5"/>
              </a:solidFill>
            </a:endParaRPr>
          </a:p>
          <a:p>
            <a:r>
              <a:rPr lang="ja-JP" altLang="en-US" dirty="0"/>
              <a:t>本人確認方法が</a:t>
            </a:r>
            <a:r>
              <a:rPr lang="ja-JP" altLang="en-US" dirty="0">
                <a:solidFill>
                  <a:srgbClr val="F010D5"/>
                </a:solidFill>
              </a:rPr>
              <a:t>アプリ「だけ」だとそこで詰んで</a:t>
            </a:r>
            <a:r>
              <a:rPr lang="ja-JP" altLang="en-US" dirty="0"/>
              <a:t>しまう</a:t>
            </a:r>
            <a:r>
              <a:rPr lang="en-US" altLang="ja-JP" dirty="0"/>
              <a:t>!</a:t>
            </a:r>
            <a:endParaRPr kumimoji="1" lang="en-US" altLang="ja-JP" dirty="0"/>
          </a:p>
          <a:p>
            <a:r>
              <a:rPr kumimoji="1" lang="ja-JP" altLang="en-US" dirty="0"/>
              <a:t>対策</a:t>
            </a:r>
            <a:endParaRPr kumimoji="1" lang="en-US" altLang="ja-JP" dirty="0"/>
          </a:p>
          <a:p>
            <a:pPr lvl="1"/>
            <a:r>
              <a:rPr kumimoji="1" lang="ja-JP" altLang="en-US" dirty="0">
                <a:solidFill>
                  <a:srgbClr val="0070C0"/>
                </a:solidFill>
              </a:rPr>
              <a:t>二つ目の本人確認方法（電話など）</a:t>
            </a:r>
            <a:r>
              <a:rPr kumimoji="1" lang="ja-JP" altLang="en-US" dirty="0"/>
              <a:t>を登録しておく</a:t>
            </a:r>
            <a:endParaRPr kumimoji="1" lang="en-US" altLang="ja-JP" dirty="0"/>
          </a:p>
          <a:p>
            <a:pPr lvl="1"/>
            <a:r>
              <a:rPr kumimoji="1" lang="ja-JP" altLang="en-US" dirty="0">
                <a:hlinkClick r:id="rId2"/>
              </a:rPr>
              <a:t>設定ページ</a:t>
            </a:r>
            <a:r>
              <a:rPr kumimoji="1" lang="ja-JP" altLang="en-US" dirty="0"/>
              <a:t>にそれでログイン、アプリの設定を一旦消してやり直す</a:t>
            </a:r>
          </a:p>
        </p:txBody>
      </p:sp>
      <p:sp>
        <p:nvSpPr>
          <p:cNvPr id="4" name="日付プレースホルダー 3">
            <a:extLst>
              <a:ext uri="{FF2B5EF4-FFF2-40B4-BE49-F238E27FC236}">
                <a16:creationId xmlns:a16="http://schemas.microsoft.com/office/drawing/2014/main" id="{D1A56B0A-9F4C-1EE9-953A-E437D447463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42F895DE-DD72-5B55-EC5D-F2CB3DFCB8AF}"/>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E7CC1C3F-7B65-5C16-3099-002484356FFC}"/>
              </a:ext>
            </a:extLst>
          </p:cNvPr>
          <p:cNvSpPr>
            <a:spLocks noGrp="1"/>
          </p:cNvSpPr>
          <p:nvPr>
            <p:ph type="sldNum" sz="quarter" idx="12"/>
          </p:nvPr>
        </p:nvSpPr>
        <p:spPr/>
        <p:txBody>
          <a:bodyPr/>
          <a:lstStyle/>
          <a:p>
            <a:fld id="{EDF77D8D-9987-453A-9A05-EB91CA595C68}" type="slidenum">
              <a:rPr kumimoji="1" lang="ja-JP" altLang="en-US" smtClean="0"/>
              <a:pPr/>
              <a:t>50</a:t>
            </a:fld>
            <a:endParaRPr kumimoji="1" lang="ja-JP" altLang="en-US"/>
          </a:p>
        </p:txBody>
      </p:sp>
    </p:spTree>
    <p:extLst>
      <p:ext uri="{BB962C8B-B14F-4D97-AF65-F5344CB8AC3E}">
        <p14:creationId xmlns:p14="http://schemas.microsoft.com/office/powerpoint/2010/main" val="4173489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58DC9-86FF-1876-2DA4-F21263F06449}"/>
              </a:ext>
            </a:extLst>
          </p:cNvPr>
          <p:cNvSpPr>
            <a:spLocks noGrp="1"/>
          </p:cNvSpPr>
          <p:nvPr>
            <p:ph type="title"/>
          </p:nvPr>
        </p:nvSpPr>
        <p:spPr>
          <a:xfrm>
            <a:off x="152400" y="365125"/>
            <a:ext cx="11932920" cy="1325563"/>
          </a:xfrm>
        </p:spPr>
        <p:txBody>
          <a:bodyPr>
            <a:normAutofit/>
          </a:bodyPr>
          <a:lstStyle/>
          <a:p>
            <a:r>
              <a:rPr kumimoji="1" lang="ja-JP" altLang="en-US" dirty="0"/>
              <a:t>スマホ</a:t>
            </a:r>
            <a:r>
              <a:rPr lang="ja-JP" altLang="en-US" dirty="0"/>
              <a:t>や</a:t>
            </a:r>
            <a:r>
              <a:rPr kumimoji="1" lang="ja-JP" altLang="en-US" dirty="0"/>
              <a:t>携帯を持っていない（持たない主義）</a:t>
            </a:r>
          </a:p>
        </p:txBody>
      </p:sp>
      <p:sp>
        <p:nvSpPr>
          <p:cNvPr id="3" name="コンテンツ プレースホルダー 2">
            <a:extLst>
              <a:ext uri="{FF2B5EF4-FFF2-40B4-BE49-F238E27FC236}">
                <a16:creationId xmlns:a16="http://schemas.microsoft.com/office/drawing/2014/main" id="{93A8A5AF-5EE2-AE75-DE0F-9F733056F522}"/>
              </a:ext>
            </a:extLst>
          </p:cNvPr>
          <p:cNvSpPr>
            <a:spLocks noGrp="1"/>
          </p:cNvSpPr>
          <p:nvPr>
            <p:ph idx="1"/>
          </p:nvPr>
        </p:nvSpPr>
        <p:spPr>
          <a:xfrm>
            <a:off x="319216" y="1790700"/>
            <a:ext cx="11553568" cy="4702175"/>
          </a:xfrm>
        </p:spPr>
        <p:txBody>
          <a:bodyPr>
            <a:normAutofit fontScale="92500"/>
          </a:bodyPr>
          <a:lstStyle/>
          <a:p>
            <a:r>
              <a:rPr kumimoji="1" lang="ja-JP" altLang="en-US" b="1" dirty="0"/>
              <a:t>セキュリティキー</a:t>
            </a:r>
            <a:r>
              <a:rPr kumimoji="1" lang="ja-JP" altLang="en-US" dirty="0"/>
              <a:t> </a:t>
            </a:r>
            <a:r>
              <a:rPr kumimoji="1" lang="en-US" altLang="ja-JP" dirty="0">
                <a:hlinkClick r:id="rId3"/>
              </a:rPr>
              <a:t>YubiKey</a:t>
            </a:r>
            <a:endParaRPr kumimoji="1" lang="en-US" altLang="ja-JP" dirty="0"/>
          </a:p>
          <a:p>
            <a:pPr lvl="1"/>
            <a:r>
              <a:rPr kumimoji="1" lang="en-US" altLang="ja-JP" dirty="0"/>
              <a:t>Amazon</a:t>
            </a:r>
            <a:r>
              <a:rPr kumimoji="1" lang="ja-JP" altLang="en-US" dirty="0"/>
              <a:t>など</a:t>
            </a:r>
            <a:r>
              <a:rPr lang="ja-JP" altLang="en-US" dirty="0"/>
              <a:t>で容易に入手できます</a:t>
            </a:r>
            <a:endParaRPr kumimoji="1" lang="ja-JP" altLang="en-US" dirty="0"/>
          </a:p>
          <a:p>
            <a:r>
              <a:rPr lang="ja-JP" altLang="en-US" b="1" dirty="0"/>
              <a:t>ガラ</a:t>
            </a:r>
            <a:r>
              <a:rPr kumimoji="1" lang="ja-JP" altLang="en-US" b="1" dirty="0"/>
              <a:t>携電話 </a:t>
            </a:r>
            <a:r>
              <a:rPr lang="ja-JP" altLang="en-US" sz="2000" dirty="0">
                <a:hlinkClick r:id="rId4"/>
              </a:rPr>
              <a:t>大学貸し出し</a:t>
            </a:r>
            <a:endParaRPr kumimoji="1" lang="en-US" altLang="ja-JP" dirty="0"/>
          </a:p>
          <a:p>
            <a:r>
              <a:rPr lang="ja-JP" altLang="en-US" b="1" dirty="0"/>
              <a:t>専用ハードウェアトークン </a:t>
            </a:r>
            <a:r>
              <a:rPr lang="ja-JP" altLang="en-US" sz="2000" dirty="0">
                <a:hlinkClick r:id="rId5"/>
              </a:rPr>
              <a:t>大学貸し出し</a:t>
            </a:r>
            <a:endParaRPr lang="en-US" altLang="ja-JP" b="1" dirty="0"/>
          </a:p>
          <a:p>
            <a:pPr lvl="1"/>
            <a:r>
              <a:rPr lang="en-US" altLang="ja-JP" dirty="0"/>
              <a:t>6</a:t>
            </a:r>
            <a:r>
              <a:rPr lang="ja-JP" altLang="en-US" dirty="0"/>
              <a:t>桁のワンタイムパスワードを表示する専用デバイス（ネットバンキングのワンタイムパスワードと同じ）</a:t>
            </a:r>
            <a:endParaRPr lang="en-US" altLang="ja-JP" dirty="0"/>
          </a:p>
          <a:p>
            <a:pPr lvl="1"/>
            <a:r>
              <a:rPr lang="ja-JP" altLang="en-US" dirty="0"/>
              <a:t>購入すると</a:t>
            </a:r>
            <a:r>
              <a:rPr lang="en-US" altLang="ja-JP" dirty="0"/>
              <a:t>10000</a:t>
            </a:r>
            <a:r>
              <a:rPr lang="ja-JP" altLang="en-US" dirty="0"/>
              <a:t>円</a:t>
            </a:r>
            <a:r>
              <a:rPr lang="en-US" altLang="ja-JP" dirty="0"/>
              <a:t>/</a:t>
            </a:r>
            <a:r>
              <a:rPr lang="ja-JP" altLang="en-US" dirty="0"/>
              <a:t>台程度。費用負担方式検討中</a:t>
            </a:r>
            <a:endParaRPr lang="en-US" altLang="ja-JP" dirty="0"/>
          </a:p>
          <a:p>
            <a:r>
              <a:rPr lang="ja-JP" altLang="en-US" b="1" dirty="0"/>
              <a:t>固定電話</a:t>
            </a:r>
            <a:r>
              <a:rPr lang="en-US" altLang="ja-JP" b="1" dirty="0"/>
              <a:t>x2</a:t>
            </a:r>
            <a:r>
              <a:rPr lang="ja-JP" altLang="en-US" dirty="0"/>
              <a:t>（いえでんと職場電話）</a:t>
            </a:r>
            <a:endParaRPr lang="en-US" altLang="ja-JP" dirty="0"/>
          </a:p>
          <a:p>
            <a:pPr lvl="1"/>
            <a:r>
              <a:rPr lang="ja-JP" altLang="en-US" dirty="0"/>
              <a:t>出張時に困るのでこれで乗り切れるかは慎重にご検討下さい</a:t>
            </a:r>
            <a:endParaRPr lang="en-US" altLang="ja-JP" dirty="0"/>
          </a:p>
        </p:txBody>
      </p:sp>
      <p:sp>
        <p:nvSpPr>
          <p:cNvPr id="4" name="日付プレースホルダー 3">
            <a:extLst>
              <a:ext uri="{FF2B5EF4-FFF2-40B4-BE49-F238E27FC236}">
                <a16:creationId xmlns:a16="http://schemas.microsoft.com/office/drawing/2014/main" id="{BE951C70-FBD6-9E2A-C1ED-048BD611D3D1}"/>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20D6B741-FA40-FF1E-D5A7-E9B3473555A0}"/>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61CB241F-1626-3D5D-910B-BC5242C2BDF4}"/>
              </a:ext>
            </a:extLst>
          </p:cNvPr>
          <p:cNvSpPr>
            <a:spLocks noGrp="1"/>
          </p:cNvSpPr>
          <p:nvPr>
            <p:ph type="sldNum" sz="quarter" idx="12"/>
          </p:nvPr>
        </p:nvSpPr>
        <p:spPr/>
        <p:txBody>
          <a:bodyPr/>
          <a:lstStyle/>
          <a:p>
            <a:fld id="{EDF77D8D-9987-453A-9A05-EB91CA595C68}" type="slidenum">
              <a:rPr kumimoji="1" lang="ja-JP" altLang="en-US" smtClean="0"/>
              <a:pPr/>
              <a:t>51</a:t>
            </a:fld>
            <a:endParaRPr kumimoji="1" lang="ja-JP" altLang="en-US"/>
          </a:p>
        </p:txBody>
      </p:sp>
      <p:pic>
        <p:nvPicPr>
          <p:cNvPr id="10" name="図 9">
            <a:extLst>
              <a:ext uri="{FF2B5EF4-FFF2-40B4-BE49-F238E27FC236}">
                <a16:creationId xmlns:a16="http://schemas.microsoft.com/office/drawing/2014/main" id="{F2FD8220-F48C-5FC6-4B46-3A5A23DB81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76327" y="2075136"/>
            <a:ext cx="1329497" cy="519067"/>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AEEF52B-2D8C-52DE-88F1-2C24FBBDF0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69765" y="3407755"/>
            <a:ext cx="1166956" cy="464538"/>
          </a:xfrm>
          <a:prstGeom prst="rect">
            <a:avLst/>
          </a:prstGeom>
        </p:spPr>
      </p:pic>
    </p:spTree>
    <p:extLst>
      <p:ext uri="{BB962C8B-B14F-4D97-AF65-F5344CB8AC3E}">
        <p14:creationId xmlns:p14="http://schemas.microsoft.com/office/powerpoint/2010/main" val="2256685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4CD7D-F3D1-CD62-43A3-813DB2E18124}"/>
              </a:ext>
            </a:extLst>
          </p:cNvPr>
          <p:cNvSpPr>
            <a:spLocks noGrp="1"/>
          </p:cNvSpPr>
          <p:nvPr>
            <p:ph type="title"/>
          </p:nvPr>
        </p:nvSpPr>
        <p:spPr/>
        <p:txBody>
          <a:bodyPr/>
          <a:lstStyle/>
          <a:p>
            <a:r>
              <a:rPr kumimoji="1" lang="ja-JP" altLang="en-US" dirty="0"/>
              <a:t>（海外）出張</a:t>
            </a:r>
          </a:p>
        </p:txBody>
      </p:sp>
      <p:sp>
        <p:nvSpPr>
          <p:cNvPr id="3" name="コンテンツ プレースホルダー 2">
            <a:extLst>
              <a:ext uri="{FF2B5EF4-FFF2-40B4-BE49-F238E27FC236}">
                <a16:creationId xmlns:a16="http://schemas.microsoft.com/office/drawing/2014/main" id="{06C8379D-8DEC-7E47-4810-0DA45BFA4759}"/>
              </a:ext>
            </a:extLst>
          </p:cNvPr>
          <p:cNvSpPr>
            <a:spLocks noGrp="1"/>
          </p:cNvSpPr>
          <p:nvPr>
            <p:ph idx="1"/>
          </p:nvPr>
        </p:nvSpPr>
        <p:spPr>
          <a:xfrm>
            <a:off x="226540" y="1760537"/>
            <a:ext cx="11738919" cy="4525963"/>
          </a:xfrm>
        </p:spPr>
        <p:txBody>
          <a:bodyPr>
            <a:normAutofit fontScale="92500"/>
          </a:bodyPr>
          <a:lstStyle/>
          <a:p>
            <a:r>
              <a:rPr kumimoji="1" lang="en-US" altLang="ja-JP" dirty="0">
                <a:solidFill>
                  <a:srgbClr val="F010D5"/>
                </a:solidFill>
              </a:rPr>
              <a:t>NG</a:t>
            </a:r>
            <a:r>
              <a:rPr lang="ja-JP" altLang="en-US" dirty="0">
                <a:solidFill>
                  <a:srgbClr val="F010D5"/>
                </a:solidFill>
              </a:rPr>
              <a:t> </a:t>
            </a:r>
            <a:r>
              <a:rPr kumimoji="1" lang="ja-JP" altLang="en-US" dirty="0"/>
              <a:t>固定電話（職場・いえ）だけだと</a:t>
            </a:r>
            <a:endParaRPr kumimoji="1" lang="en-US" altLang="ja-JP" dirty="0"/>
          </a:p>
          <a:p>
            <a:r>
              <a:rPr kumimoji="1" lang="en-US" altLang="ja-JP" dirty="0">
                <a:solidFill>
                  <a:srgbClr val="00B050"/>
                </a:solidFill>
              </a:rPr>
              <a:t>OK</a:t>
            </a:r>
            <a:r>
              <a:rPr kumimoji="1" lang="en-US" altLang="ja-JP" dirty="0"/>
              <a:t> </a:t>
            </a:r>
            <a:r>
              <a:rPr kumimoji="1" lang="ja-JP" altLang="en-US" dirty="0"/>
              <a:t>持ち歩き型の道具</a:t>
            </a:r>
            <a:endParaRPr kumimoji="1" lang="en-US" altLang="ja-JP" dirty="0"/>
          </a:p>
          <a:p>
            <a:pPr lvl="1"/>
            <a:r>
              <a:rPr kumimoji="1" lang="ja-JP" altLang="en-US" dirty="0"/>
              <a:t>自分のスマホ（</a:t>
            </a:r>
            <a:r>
              <a:rPr kumimoji="1" lang="en-US" altLang="ja-JP" dirty="0"/>
              <a:t>※</a:t>
            </a:r>
            <a:r>
              <a:rPr kumimoji="1" lang="ja-JP" altLang="en-US" dirty="0"/>
              <a:t>）</a:t>
            </a:r>
            <a:endParaRPr kumimoji="1" lang="en-US" altLang="ja-JP" dirty="0"/>
          </a:p>
          <a:p>
            <a:pPr lvl="1"/>
            <a:r>
              <a:rPr lang="ja-JP" altLang="en-US" dirty="0"/>
              <a:t>セキュリティキー</a:t>
            </a:r>
            <a:endParaRPr lang="en-US" altLang="ja-JP" dirty="0"/>
          </a:p>
          <a:p>
            <a:pPr lvl="1"/>
            <a:r>
              <a:rPr kumimoji="1" lang="ja-JP" altLang="en-US" dirty="0"/>
              <a:t>専用ハードウェアトークン</a:t>
            </a:r>
            <a:endParaRPr kumimoji="1" lang="en-US" altLang="ja-JP" dirty="0"/>
          </a:p>
          <a:p>
            <a:pPr lvl="1"/>
            <a:r>
              <a:rPr kumimoji="1" lang="ja-JP" altLang="en-US" dirty="0"/>
              <a:t>大学貸し出しガラ携（</a:t>
            </a:r>
            <a:r>
              <a:rPr kumimoji="1" lang="en-US" altLang="ja-JP" dirty="0"/>
              <a:t>※</a:t>
            </a:r>
            <a:r>
              <a:rPr kumimoji="1" lang="ja-JP" altLang="en-US" dirty="0"/>
              <a:t>）</a:t>
            </a:r>
            <a:endParaRPr lang="en-US" altLang="ja-JP" dirty="0"/>
          </a:p>
          <a:p>
            <a:r>
              <a:rPr kumimoji="1" lang="ja-JP" altLang="en-US" dirty="0"/>
              <a:t>（</a:t>
            </a:r>
            <a:r>
              <a:rPr kumimoji="1" lang="en-US" altLang="ja-JP" dirty="0"/>
              <a:t>※</a:t>
            </a:r>
            <a:r>
              <a:rPr kumimoji="1" lang="ja-JP" altLang="en-US" dirty="0"/>
              <a:t>）海外出張時はローミングサービスが通じている場合</a:t>
            </a:r>
            <a:endParaRPr kumimoji="1" lang="en-US" altLang="ja-JP" dirty="0"/>
          </a:p>
          <a:p>
            <a:pPr lvl="1"/>
            <a:r>
              <a:rPr lang="ja-JP" altLang="en-US" dirty="0"/>
              <a:t>大学ガラ携については</a:t>
            </a:r>
            <a:r>
              <a:rPr lang="en-US" altLang="ja-JP" dirty="0">
                <a:hlinkClick r:id="rId2"/>
              </a:rPr>
              <a:t>Softbank</a:t>
            </a:r>
            <a:r>
              <a:rPr lang="ja-JP" altLang="en-US" dirty="0">
                <a:hlinkClick r:id="rId2"/>
              </a:rPr>
              <a:t>のページ</a:t>
            </a:r>
            <a:r>
              <a:rPr lang="ja-JP" altLang="en-US" dirty="0"/>
              <a:t>で機種＝</a:t>
            </a:r>
            <a:r>
              <a:rPr lang="en-US" altLang="ja-JP" b="1" dirty="0"/>
              <a:t>Kyocera DINGO</a:t>
            </a:r>
            <a:r>
              <a:rPr lang="ja-JP" altLang="en-US" b="1" dirty="0"/>
              <a:t>ケータイ</a:t>
            </a:r>
            <a:r>
              <a:rPr lang="en-US" altLang="ja-JP" b="1" dirty="0"/>
              <a:t> for Biz</a:t>
            </a:r>
            <a:r>
              <a:rPr lang="en-US" altLang="ja-JP" dirty="0"/>
              <a:t> </a:t>
            </a:r>
            <a:r>
              <a:rPr lang="ja-JP" altLang="en-US" dirty="0"/>
              <a:t>で確認ください</a:t>
            </a:r>
            <a:endParaRPr kumimoji="1" lang="ja-JP" altLang="en-US" dirty="0"/>
          </a:p>
        </p:txBody>
      </p:sp>
      <p:sp>
        <p:nvSpPr>
          <p:cNvPr id="4" name="日付プレースホルダー 3">
            <a:extLst>
              <a:ext uri="{FF2B5EF4-FFF2-40B4-BE49-F238E27FC236}">
                <a16:creationId xmlns:a16="http://schemas.microsoft.com/office/drawing/2014/main" id="{CF4BE60F-92B5-9D58-9FA8-21EA87E555EE}"/>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356E2E29-3C8D-EE5E-F608-68B878363B16}"/>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AF14D07F-94C5-DFF5-6834-E68B6E106590}"/>
              </a:ext>
            </a:extLst>
          </p:cNvPr>
          <p:cNvSpPr>
            <a:spLocks noGrp="1"/>
          </p:cNvSpPr>
          <p:nvPr>
            <p:ph type="sldNum" sz="quarter" idx="12"/>
          </p:nvPr>
        </p:nvSpPr>
        <p:spPr/>
        <p:txBody>
          <a:bodyPr/>
          <a:lstStyle/>
          <a:p>
            <a:fld id="{EDF77D8D-9987-453A-9A05-EB91CA595C68}" type="slidenum">
              <a:rPr kumimoji="1" lang="ja-JP" altLang="en-US" smtClean="0"/>
              <a:pPr/>
              <a:t>52</a:t>
            </a:fld>
            <a:endParaRPr kumimoji="1" lang="ja-JP" altLang="en-US"/>
          </a:p>
        </p:txBody>
      </p:sp>
    </p:spTree>
    <p:extLst>
      <p:ext uri="{BB962C8B-B14F-4D97-AF65-F5344CB8AC3E}">
        <p14:creationId xmlns:p14="http://schemas.microsoft.com/office/powerpoint/2010/main" val="350822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49505-ED87-7A90-0834-A5965171CF0E}"/>
              </a:ext>
            </a:extLst>
          </p:cNvPr>
          <p:cNvSpPr>
            <a:spLocks noGrp="1"/>
          </p:cNvSpPr>
          <p:nvPr>
            <p:ph type="title"/>
          </p:nvPr>
        </p:nvSpPr>
        <p:spPr/>
        <p:txBody>
          <a:bodyPr>
            <a:normAutofit/>
          </a:bodyPr>
          <a:lstStyle/>
          <a:p>
            <a:r>
              <a:rPr kumimoji="1" lang="ja-JP" altLang="en-US" dirty="0"/>
              <a:t>携帯電話会社のデータ通信障害</a:t>
            </a:r>
          </a:p>
        </p:txBody>
      </p:sp>
      <p:sp>
        <p:nvSpPr>
          <p:cNvPr id="3" name="コンテンツ プレースホルダー 2">
            <a:extLst>
              <a:ext uri="{FF2B5EF4-FFF2-40B4-BE49-F238E27FC236}">
                <a16:creationId xmlns:a16="http://schemas.microsoft.com/office/drawing/2014/main" id="{302B115C-6B8E-BEC1-2FB1-2E6E17131553}"/>
              </a:ext>
            </a:extLst>
          </p:cNvPr>
          <p:cNvSpPr>
            <a:spLocks noGrp="1"/>
          </p:cNvSpPr>
          <p:nvPr>
            <p:ph idx="1"/>
          </p:nvPr>
        </p:nvSpPr>
        <p:spPr>
          <a:xfrm>
            <a:off x="383059" y="1971059"/>
            <a:ext cx="11652422" cy="4525963"/>
          </a:xfrm>
        </p:spPr>
        <p:txBody>
          <a:bodyPr>
            <a:normAutofit fontScale="85000" lnSpcReduction="20000"/>
          </a:bodyPr>
          <a:lstStyle/>
          <a:p>
            <a:r>
              <a:rPr lang="en-US" altLang="ja-JP" dirty="0">
                <a:solidFill>
                  <a:srgbClr val="F010D5"/>
                </a:solidFill>
              </a:rPr>
              <a:t>NG</a:t>
            </a:r>
            <a:r>
              <a:rPr lang="en-US" altLang="ja-JP" dirty="0"/>
              <a:t> </a:t>
            </a:r>
            <a:r>
              <a:rPr lang="ja-JP" altLang="en-US" dirty="0"/>
              <a:t>ショートメッセージ</a:t>
            </a:r>
            <a:endParaRPr lang="en-US" altLang="ja-JP" dirty="0"/>
          </a:p>
          <a:p>
            <a:r>
              <a:rPr lang="en-US" altLang="ja-JP" dirty="0">
                <a:solidFill>
                  <a:srgbClr val="F010D5"/>
                </a:solidFill>
              </a:rPr>
              <a:t>NG</a:t>
            </a:r>
            <a:r>
              <a:rPr lang="en-US" altLang="ja-JP" dirty="0"/>
              <a:t> Microsoft Authenticator</a:t>
            </a:r>
            <a:r>
              <a:rPr lang="ja-JP" altLang="en-US" dirty="0"/>
              <a:t>の</a:t>
            </a:r>
            <a:r>
              <a:rPr lang="en-US" altLang="ja-JP" dirty="0">
                <a:solidFill>
                  <a:srgbClr val="F010D5"/>
                </a:solidFill>
              </a:rPr>
              <a:t>2</a:t>
            </a:r>
            <a:r>
              <a:rPr lang="ja-JP" altLang="en-US" dirty="0">
                <a:solidFill>
                  <a:srgbClr val="F010D5"/>
                </a:solidFill>
              </a:rPr>
              <a:t>桁を入力</a:t>
            </a:r>
            <a:r>
              <a:rPr lang="ja-JP" altLang="en-US" dirty="0"/>
              <a:t>する方法</a:t>
            </a:r>
            <a:endParaRPr lang="en-US" altLang="ja-JP" dirty="0"/>
          </a:p>
          <a:p>
            <a:pPr lvl="1"/>
            <a:r>
              <a:rPr lang="ja-JP" altLang="en-US" dirty="0"/>
              <a:t>通知が届かなくなるため</a:t>
            </a:r>
            <a:endParaRPr lang="en-US" altLang="ja-JP" dirty="0"/>
          </a:p>
          <a:p>
            <a:r>
              <a:rPr lang="en-US" altLang="ja-JP" dirty="0">
                <a:solidFill>
                  <a:srgbClr val="F010D5"/>
                </a:solidFill>
              </a:rPr>
              <a:t>OK</a:t>
            </a:r>
            <a:r>
              <a:rPr lang="en-US" altLang="ja-JP" dirty="0"/>
              <a:t> </a:t>
            </a:r>
            <a:r>
              <a:rPr lang="ja-JP" altLang="en-US" dirty="0"/>
              <a:t>音声電話</a:t>
            </a:r>
            <a:endParaRPr lang="en-US" altLang="ja-JP" dirty="0"/>
          </a:p>
          <a:p>
            <a:pPr lvl="1"/>
            <a:r>
              <a:rPr lang="ja-JP" altLang="en-US" dirty="0"/>
              <a:t>音声通信が生きている前提</a:t>
            </a:r>
            <a:endParaRPr lang="en-US" altLang="ja-JP" dirty="0"/>
          </a:p>
          <a:p>
            <a:r>
              <a:rPr lang="en-US" altLang="ja-JP" dirty="0">
                <a:solidFill>
                  <a:srgbClr val="00B050"/>
                </a:solidFill>
              </a:rPr>
              <a:t>OK</a:t>
            </a:r>
            <a:r>
              <a:rPr lang="en-US" altLang="ja-JP" dirty="0"/>
              <a:t> 6</a:t>
            </a:r>
            <a:r>
              <a:rPr lang="ja-JP" altLang="en-US" dirty="0"/>
              <a:t>桁を入力する方式（通常、通信は不要）</a:t>
            </a:r>
            <a:endParaRPr lang="en-US" altLang="ja-JP" dirty="0">
              <a:hlinkClick r:id="rId2"/>
            </a:endParaRPr>
          </a:p>
          <a:p>
            <a:pPr lvl="1"/>
            <a:r>
              <a:rPr lang="ja-JP" altLang="en-US" dirty="0"/>
              <a:t>専用ハードウェアトークン、セキュリティキー</a:t>
            </a:r>
            <a:endParaRPr lang="en-US" altLang="ja-JP" dirty="0"/>
          </a:p>
          <a:p>
            <a:pPr lvl="1"/>
            <a:r>
              <a:rPr lang="en-US" altLang="ja-JP" dirty="0">
                <a:hlinkClick r:id="rId2"/>
              </a:rPr>
              <a:t>Google</a:t>
            </a:r>
            <a:r>
              <a:rPr lang="ja-JP" altLang="en-US" dirty="0">
                <a:hlinkClick r:id="rId2"/>
              </a:rPr>
              <a:t>認証システム</a:t>
            </a:r>
            <a:endParaRPr lang="en-US" altLang="ja-JP" dirty="0"/>
          </a:p>
          <a:p>
            <a:pPr lvl="1"/>
            <a:r>
              <a:rPr lang="ja-JP" altLang="en-US" dirty="0"/>
              <a:t>実は</a:t>
            </a:r>
            <a:r>
              <a:rPr lang="en-US" altLang="ja-JP" dirty="0">
                <a:hlinkClick r:id="rId3"/>
              </a:rPr>
              <a:t>Microsoft Authenticator</a:t>
            </a:r>
            <a:r>
              <a:rPr lang="ja-JP" altLang="en-US" dirty="0">
                <a:hlinkClick r:id="rId3"/>
              </a:rPr>
              <a:t>も</a:t>
            </a:r>
            <a:r>
              <a:rPr lang="en-US" altLang="ja-JP" dirty="0">
                <a:hlinkClick r:id="rId3"/>
              </a:rPr>
              <a:t>6</a:t>
            </a:r>
            <a:r>
              <a:rPr lang="ja-JP" altLang="en-US" dirty="0">
                <a:hlinkClick r:id="rId3"/>
              </a:rPr>
              <a:t>桁入力方式</a:t>
            </a:r>
            <a:r>
              <a:rPr lang="ja-JP" altLang="en-US" dirty="0"/>
              <a:t>がある（</a:t>
            </a:r>
            <a:r>
              <a:rPr lang="ja-JP" altLang="en-US" dirty="0">
                <a:hlinkClick r:id="rId4"/>
              </a:rPr>
              <a:t>動画</a:t>
            </a:r>
            <a:r>
              <a:rPr lang="ja-JP" altLang="en-US" dirty="0"/>
              <a:t>）</a:t>
            </a:r>
            <a:endParaRPr lang="en-US" altLang="ja-JP" dirty="0"/>
          </a:p>
          <a:p>
            <a:pPr lvl="2"/>
            <a:r>
              <a:rPr lang="ja-JP" altLang="en-US" dirty="0"/>
              <a:t>スマホで</a:t>
            </a:r>
            <a:r>
              <a:rPr lang="en-US" altLang="ja-JP" dirty="0"/>
              <a:t>Microsoft Authenticator</a:t>
            </a:r>
            <a:r>
              <a:rPr lang="ja-JP" altLang="en-US" dirty="0"/>
              <a:t>をタップして起動</a:t>
            </a:r>
            <a:endParaRPr lang="en-US" altLang="ja-JP" dirty="0"/>
          </a:p>
          <a:p>
            <a:pPr lvl="2"/>
            <a:r>
              <a:rPr lang="en-US" altLang="ja-JP" dirty="0"/>
              <a:t>The University of Tokyo</a:t>
            </a:r>
            <a:r>
              <a:rPr lang="ja-JP" altLang="en-US" dirty="0"/>
              <a:t>を選択、</a:t>
            </a:r>
            <a:r>
              <a:rPr lang="en-US" altLang="ja-JP" dirty="0"/>
              <a:t>6</a:t>
            </a:r>
            <a:r>
              <a:rPr lang="ja-JP" altLang="en-US" dirty="0"/>
              <a:t>桁を表示</a:t>
            </a:r>
            <a:endParaRPr lang="en-US" altLang="ja-JP" dirty="0"/>
          </a:p>
        </p:txBody>
      </p:sp>
      <p:sp>
        <p:nvSpPr>
          <p:cNvPr id="4" name="日付プレースホルダー 3">
            <a:extLst>
              <a:ext uri="{FF2B5EF4-FFF2-40B4-BE49-F238E27FC236}">
                <a16:creationId xmlns:a16="http://schemas.microsoft.com/office/drawing/2014/main" id="{1467EACB-FB17-71EB-EDE2-1AEC2D90234A}"/>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560AD83E-1ACD-A88B-6EF4-1A2AFF11E818}"/>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191114E3-A7D5-FA85-CC3E-D11AB1EC5891}"/>
              </a:ext>
            </a:extLst>
          </p:cNvPr>
          <p:cNvSpPr>
            <a:spLocks noGrp="1"/>
          </p:cNvSpPr>
          <p:nvPr>
            <p:ph type="sldNum" sz="quarter" idx="12"/>
          </p:nvPr>
        </p:nvSpPr>
        <p:spPr/>
        <p:txBody>
          <a:bodyPr/>
          <a:lstStyle/>
          <a:p>
            <a:fld id="{EDF77D8D-9987-453A-9A05-EB91CA595C68}" type="slidenum">
              <a:rPr kumimoji="1" lang="ja-JP" altLang="en-US" smtClean="0"/>
              <a:pPr/>
              <a:t>53</a:t>
            </a:fld>
            <a:endParaRPr kumimoji="1" lang="ja-JP" altLang="en-US"/>
          </a:p>
        </p:txBody>
      </p:sp>
    </p:spTree>
    <p:extLst>
      <p:ext uri="{BB962C8B-B14F-4D97-AF65-F5344CB8AC3E}">
        <p14:creationId xmlns:p14="http://schemas.microsoft.com/office/powerpoint/2010/main" val="2182907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FE11F-5414-4ECA-CCE7-CB6B034654D3}"/>
              </a:ext>
            </a:extLst>
          </p:cNvPr>
          <p:cNvSpPr>
            <a:spLocks noGrp="1"/>
          </p:cNvSpPr>
          <p:nvPr>
            <p:ph type="title"/>
          </p:nvPr>
        </p:nvSpPr>
        <p:spPr/>
        <p:txBody>
          <a:bodyPr/>
          <a:lstStyle/>
          <a:p>
            <a:r>
              <a:rPr kumimoji="1" lang="ja-JP" altLang="en-US" dirty="0"/>
              <a:t>ずばりおススメは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ACAB53B-0385-120C-B4E7-4AAAC5A7DD73}"/>
              </a:ext>
            </a:extLst>
          </p:cNvPr>
          <p:cNvSpPr>
            <a:spLocks noGrp="1"/>
          </p:cNvSpPr>
          <p:nvPr>
            <p:ph idx="1"/>
          </p:nvPr>
        </p:nvSpPr>
        <p:spPr/>
        <p:txBody>
          <a:bodyPr/>
          <a:lstStyle/>
          <a:p>
            <a:r>
              <a:rPr kumimoji="1" lang="ja-JP" altLang="en-US" dirty="0"/>
              <a:t>スマホ常習者</a:t>
            </a:r>
            <a:r>
              <a:rPr kumimoji="1" lang="ja-JP" altLang="en-US" dirty="0">
                <a:sym typeface="Symbol" panose="05050102010706020507" pitchFamily="18" charset="2"/>
              </a:rPr>
              <a:t></a:t>
            </a:r>
            <a:endParaRPr kumimoji="1" lang="en-US" altLang="ja-JP" dirty="0"/>
          </a:p>
          <a:p>
            <a:pPr lvl="1"/>
            <a:r>
              <a:rPr lang="en-US" altLang="ja-JP" dirty="0"/>
              <a:t>Microsoft Authenticator </a:t>
            </a:r>
            <a:r>
              <a:rPr lang="ja-JP" altLang="en-US" dirty="0"/>
              <a:t>パスワードレス</a:t>
            </a:r>
            <a:endParaRPr lang="en-US" altLang="ja-JP" dirty="0"/>
          </a:p>
          <a:p>
            <a:pPr lvl="1"/>
            <a:r>
              <a:rPr kumimoji="1" lang="ja-JP" altLang="en-US" dirty="0"/>
              <a:t>＋</a:t>
            </a:r>
            <a:r>
              <a:rPr kumimoji="1" lang="en-US" altLang="ja-JP" dirty="0"/>
              <a:t>FIDO</a:t>
            </a:r>
            <a:r>
              <a:rPr kumimoji="1" lang="ja-JP" altLang="en-US" dirty="0"/>
              <a:t>セキュリティキー（スマホが壊れた時用）</a:t>
            </a:r>
            <a:endParaRPr kumimoji="1" lang="en-US" altLang="ja-JP" dirty="0"/>
          </a:p>
          <a:p>
            <a:r>
              <a:rPr lang="ja-JP" altLang="en-US" dirty="0"/>
              <a:t>スマホは嫌い、愛着もないので忘れる</a:t>
            </a:r>
            <a:r>
              <a:rPr kumimoji="1" lang="ja-JP" altLang="en-US" dirty="0">
                <a:sym typeface="Symbol" panose="05050102010706020507" pitchFamily="18" charset="2"/>
              </a:rPr>
              <a:t></a:t>
            </a:r>
            <a:endParaRPr lang="en-US" altLang="ja-JP" dirty="0"/>
          </a:p>
          <a:p>
            <a:pPr lvl="1"/>
            <a:r>
              <a:rPr kumimoji="1" lang="en-US" altLang="ja-JP" dirty="0"/>
              <a:t>FIDO</a:t>
            </a:r>
            <a:r>
              <a:rPr kumimoji="1" lang="ja-JP" altLang="en-US" dirty="0"/>
              <a:t>セキュリティキー（使えるなら）</a:t>
            </a:r>
            <a:endParaRPr kumimoji="1" lang="en-US" altLang="ja-JP" dirty="0"/>
          </a:p>
          <a:p>
            <a:pPr lvl="1"/>
            <a:r>
              <a:rPr kumimoji="1" lang="ja-JP" altLang="en-US" dirty="0"/>
              <a:t>専用ハードウェアトークン</a:t>
            </a:r>
            <a:endParaRPr kumimoji="1" lang="en-US" altLang="ja-JP" dirty="0"/>
          </a:p>
          <a:p>
            <a:pPr lvl="1"/>
            <a:r>
              <a:rPr lang="ja-JP" altLang="en-US" dirty="0"/>
              <a:t>ガラケー（持っていなければ大学のを貸りる）</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764EB067-E66B-8A26-BA2B-93AD87BE047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B691BDC-C899-758A-5E00-95BC424BE1DC}"/>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BB11AA53-8D15-85B2-E38E-C0205242E2E0}"/>
              </a:ext>
            </a:extLst>
          </p:cNvPr>
          <p:cNvSpPr>
            <a:spLocks noGrp="1"/>
          </p:cNvSpPr>
          <p:nvPr>
            <p:ph type="sldNum" sz="quarter" idx="12"/>
          </p:nvPr>
        </p:nvSpPr>
        <p:spPr/>
        <p:txBody>
          <a:bodyPr/>
          <a:lstStyle/>
          <a:p>
            <a:fld id="{55E32C41-2E12-F042-B05A-CBC2BA75F68F}" type="slidenum">
              <a:rPr kumimoji="1" lang="ja-JP" altLang="en-US" smtClean="0"/>
              <a:t>54</a:t>
            </a:fld>
            <a:endParaRPr kumimoji="1" lang="ja-JP" altLang="en-US"/>
          </a:p>
        </p:txBody>
      </p:sp>
      <p:sp>
        <p:nvSpPr>
          <p:cNvPr id="7" name="テキスト ボックス 6">
            <a:extLst>
              <a:ext uri="{FF2B5EF4-FFF2-40B4-BE49-F238E27FC236}">
                <a16:creationId xmlns:a16="http://schemas.microsoft.com/office/drawing/2014/main" id="{177F918C-F68A-61D7-EAE7-F83A297075B9}"/>
              </a:ext>
            </a:extLst>
          </p:cNvPr>
          <p:cNvSpPr txBox="1"/>
          <p:nvPr/>
        </p:nvSpPr>
        <p:spPr>
          <a:xfrm>
            <a:off x="838200" y="5594271"/>
            <a:ext cx="10389383" cy="461665"/>
          </a:xfrm>
          <a:prstGeom prst="rect">
            <a:avLst/>
          </a:prstGeom>
          <a:noFill/>
        </p:spPr>
        <p:txBody>
          <a:bodyPr wrap="none" rtlCol="0">
            <a:spAutoFit/>
          </a:bodyPr>
          <a:lstStyle/>
          <a:p>
            <a:r>
              <a:rPr kumimoji="1" lang="ja-JP" altLang="en-US" sz="2400" dirty="0">
                <a:solidFill>
                  <a:srgbClr val="0070C0"/>
                </a:solidFill>
              </a:rPr>
              <a:t>どちらの場合も電話（</a:t>
            </a:r>
            <a:r>
              <a:rPr kumimoji="1" lang="en-US" altLang="ja-JP" sz="2400" dirty="0">
                <a:solidFill>
                  <a:srgbClr val="0070C0"/>
                </a:solidFill>
              </a:rPr>
              <a:t>SMS/</a:t>
            </a:r>
            <a:r>
              <a:rPr kumimoji="1" lang="ja-JP" altLang="en-US" sz="2400" dirty="0">
                <a:solidFill>
                  <a:srgbClr val="0070C0"/>
                </a:solidFill>
              </a:rPr>
              <a:t>音声）を追加で登録できるならしておく（推）</a:t>
            </a:r>
          </a:p>
        </p:txBody>
      </p:sp>
      <p:sp>
        <p:nvSpPr>
          <p:cNvPr id="8" name="テキスト ボックス 7">
            <a:extLst>
              <a:ext uri="{FF2B5EF4-FFF2-40B4-BE49-F238E27FC236}">
                <a16:creationId xmlns:a16="http://schemas.microsoft.com/office/drawing/2014/main" id="{F3298322-C4C9-176E-4907-D1679584C995}"/>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82869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FB7C-DFE8-9AC1-2D57-2021CD43143C}"/>
              </a:ext>
            </a:extLst>
          </p:cNvPr>
          <p:cNvSpPr>
            <a:spLocks noGrp="1"/>
          </p:cNvSpPr>
          <p:nvPr>
            <p:ph type="title"/>
          </p:nvPr>
        </p:nvSpPr>
        <p:spPr/>
        <p:txBody>
          <a:bodyPr/>
          <a:lstStyle/>
          <a:p>
            <a:r>
              <a:rPr kumimoji="1" lang="en-US" altLang="ja-JP" dirty="0" err="1"/>
              <a:t>utac</a:t>
            </a:r>
            <a:r>
              <a:rPr kumimoji="1" lang="ja-JP" altLang="en-US" dirty="0"/>
              <a:t>パスワードの再設定</a:t>
            </a:r>
          </a:p>
        </p:txBody>
      </p:sp>
      <p:sp>
        <p:nvSpPr>
          <p:cNvPr id="3" name="コンテンツ プレースホルダー 2">
            <a:extLst>
              <a:ext uri="{FF2B5EF4-FFF2-40B4-BE49-F238E27FC236}">
                <a16:creationId xmlns:a16="http://schemas.microsoft.com/office/drawing/2014/main" id="{47E3BF83-6A65-719E-9B76-B7FD1C1BEF4C}"/>
              </a:ext>
            </a:extLst>
          </p:cNvPr>
          <p:cNvSpPr>
            <a:spLocks noGrp="1"/>
          </p:cNvSpPr>
          <p:nvPr>
            <p:ph idx="1"/>
          </p:nvPr>
        </p:nvSpPr>
        <p:spPr/>
        <p:txBody>
          <a:bodyPr>
            <a:normAutofit/>
          </a:bodyPr>
          <a:lstStyle/>
          <a:p>
            <a:r>
              <a:rPr kumimoji="1" lang="ja-JP" altLang="en-US" dirty="0"/>
              <a:t>何かの拍子に</a:t>
            </a:r>
            <a:r>
              <a:rPr kumimoji="1" lang="en-US" altLang="ja-JP" dirty="0" err="1"/>
              <a:t>utac</a:t>
            </a:r>
            <a:r>
              <a:rPr kumimoji="1" lang="ja-JP" altLang="en-US" dirty="0"/>
              <a:t>のパスワードを忘れた場合</a:t>
            </a:r>
            <a:endParaRPr kumimoji="1" lang="en-US" altLang="ja-JP" dirty="0"/>
          </a:p>
          <a:p>
            <a:r>
              <a:rPr lang="ja-JP" altLang="en-US" dirty="0">
                <a:solidFill>
                  <a:srgbClr val="0070C0"/>
                </a:solidFill>
              </a:rPr>
              <a:t>「あらかじめ登録してある」</a:t>
            </a:r>
            <a:r>
              <a:rPr lang="ja-JP" altLang="en-US" dirty="0"/>
              <a:t>メールアドレスへ、再設定メールを送ることで回復可能</a:t>
            </a:r>
            <a:endParaRPr lang="en-US" altLang="ja-JP" dirty="0"/>
          </a:p>
          <a:p>
            <a:r>
              <a:rPr lang="ja-JP" altLang="en-US" dirty="0">
                <a:solidFill>
                  <a:srgbClr val="0070C0"/>
                </a:solidFill>
              </a:rPr>
              <a:t>どこに登録してある</a:t>
            </a:r>
            <a:r>
              <a:rPr lang="en-US" altLang="ja-JP" dirty="0">
                <a:solidFill>
                  <a:srgbClr val="0070C0"/>
                </a:solidFill>
              </a:rPr>
              <a:t>?</a:t>
            </a:r>
            <a:endParaRPr lang="en-US" altLang="ja-JP" dirty="0"/>
          </a:p>
          <a:p>
            <a:pPr lvl="1"/>
            <a:r>
              <a:rPr kumimoji="1" lang="ja-JP" altLang="en-US" dirty="0"/>
              <a:t>学生：     </a:t>
            </a:r>
            <a:r>
              <a:rPr kumimoji="1" lang="en-US" altLang="ja-JP" dirty="0"/>
              <a:t>UTAS,                       </a:t>
            </a:r>
            <a:r>
              <a:rPr kumimoji="1" lang="ja-JP" altLang="en-US" dirty="0"/>
              <a:t>多要素認証設定ページ</a:t>
            </a:r>
            <a:endParaRPr kumimoji="1" lang="en-US" altLang="ja-JP" dirty="0"/>
          </a:p>
          <a:p>
            <a:pPr lvl="1"/>
            <a:r>
              <a:rPr kumimoji="1" lang="ja-JP" altLang="en-US" dirty="0"/>
              <a:t>教職員：人事情報</a:t>
            </a:r>
            <a:r>
              <a:rPr kumimoji="1" lang="en-US" altLang="ja-JP" dirty="0" err="1"/>
              <a:t>MyWeb</a:t>
            </a:r>
            <a:r>
              <a:rPr kumimoji="1" lang="en-US" altLang="ja-JP" dirty="0"/>
              <a:t>,</a:t>
            </a:r>
            <a:r>
              <a:rPr lang="ja-JP" altLang="en-US" dirty="0"/>
              <a:t> </a:t>
            </a:r>
            <a:r>
              <a:rPr kumimoji="1" lang="ja-JP" altLang="en-US" dirty="0"/>
              <a:t>多要素認証設定ページ</a:t>
            </a:r>
            <a:endParaRPr kumimoji="1" lang="en-US" altLang="ja-JP" dirty="0"/>
          </a:p>
        </p:txBody>
      </p:sp>
      <p:sp>
        <p:nvSpPr>
          <p:cNvPr id="4" name="日付プレースホルダー 3">
            <a:extLst>
              <a:ext uri="{FF2B5EF4-FFF2-40B4-BE49-F238E27FC236}">
                <a16:creationId xmlns:a16="http://schemas.microsoft.com/office/drawing/2014/main" id="{9B5E87F8-DFA6-DB52-5FE9-230C264544E8}"/>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2BF21FE1-C942-6954-F73A-AB8DDE6EE1AB}"/>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A092EF0-39AA-E028-435D-77227A2C4477}"/>
              </a:ext>
            </a:extLst>
          </p:cNvPr>
          <p:cNvSpPr>
            <a:spLocks noGrp="1"/>
          </p:cNvSpPr>
          <p:nvPr>
            <p:ph type="sldNum" sz="quarter" idx="12"/>
          </p:nvPr>
        </p:nvSpPr>
        <p:spPr/>
        <p:txBody>
          <a:bodyPr/>
          <a:lstStyle/>
          <a:p>
            <a:fld id="{55E32C41-2E12-F042-B05A-CBC2BA75F68F}" type="slidenum">
              <a:rPr kumimoji="1" lang="ja-JP" altLang="en-US" smtClean="0"/>
              <a:t>55</a:t>
            </a:fld>
            <a:endParaRPr kumimoji="1" lang="ja-JP" altLang="en-US"/>
          </a:p>
        </p:txBody>
      </p:sp>
      <p:grpSp>
        <p:nvGrpSpPr>
          <p:cNvPr id="7" name="グループ化 6">
            <a:extLst>
              <a:ext uri="{FF2B5EF4-FFF2-40B4-BE49-F238E27FC236}">
                <a16:creationId xmlns:a16="http://schemas.microsoft.com/office/drawing/2014/main" id="{6E603B93-50EC-0A05-E64B-D83D1D36540F}"/>
              </a:ext>
            </a:extLst>
          </p:cNvPr>
          <p:cNvGrpSpPr/>
          <p:nvPr/>
        </p:nvGrpSpPr>
        <p:grpSpPr>
          <a:xfrm>
            <a:off x="5919829" y="5287874"/>
            <a:ext cx="5381541" cy="674469"/>
            <a:chOff x="587633" y="4388726"/>
            <a:chExt cx="5673891" cy="674469"/>
          </a:xfrm>
        </p:grpSpPr>
        <p:sp>
          <p:nvSpPr>
            <p:cNvPr id="8" name="テキスト ボックス 7">
              <a:hlinkClick r:id="rId2"/>
              <a:extLst>
                <a:ext uri="{FF2B5EF4-FFF2-40B4-BE49-F238E27FC236}">
                  <a16:creationId xmlns:a16="http://schemas.microsoft.com/office/drawing/2014/main" id="{C354F8F5-A992-0625-8C71-DB7397FA78AF}"/>
                </a:ext>
              </a:extLst>
            </p:cNvPr>
            <p:cNvSpPr txBox="1"/>
            <p:nvPr/>
          </p:nvSpPr>
          <p:spPr>
            <a:xfrm>
              <a:off x="587633" y="4388726"/>
              <a:ext cx="5673891"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パスワード 忘れた </a:t>
              </a:r>
              <a:endParaRPr lang="en-US" altLang="ja-JP" sz="3200" dirty="0"/>
            </a:p>
          </p:txBody>
        </p:sp>
        <p:pic>
          <p:nvPicPr>
            <p:cNvPr id="9" name="図 8" descr="アイコン&#10;&#10;自動的に生成された説明">
              <a:extLst>
                <a:ext uri="{FF2B5EF4-FFF2-40B4-BE49-F238E27FC236}">
                  <a16:creationId xmlns:a16="http://schemas.microsoft.com/office/drawing/2014/main" id="{915C23D4-05BB-EE3E-FF7C-58C9F223AA38}"/>
                </a:ext>
              </a:extLst>
            </p:cNvPr>
            <p:cNvPicPr>
              <a:picLocks noChangeAspect="1"/>
            </p:cNvPicPr>
            <p:nvPr/>
          </p:nvPicPr>
          <p:blipFill>
            <a:blip r:embed="rId3"/>
            <a:stretch>
              <a:fillRect/>
            </a:stretch>
          </p:blipFill>
          <p:spPr>
            <a:xfrm flipH="1">
              <a:off x="5725944" y="4445519"/>
              <a:ext cx="535580" cy="617676"/>
            </a:xfrm>
            <a:prstGeom prst="rect">
              <a:avLst/>
            </a:prstGeom>
          </p:spPr>
        </p:pic>
      </p:grpSp>
    </p:spTree>
    <p:extLst>
      <p:ext uri="{BB962C8B-B14F-4D97-AF65-F5344CB8AC3E}">
        <p14:creationId xmlns:p14="http://schemas.microsoft.com/office/powerpoint/2010/main" val="2733689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784A9-4219-64C2-820B-DED4FEE001F5}"/>
              </a:ext>
            </a:extLst>
          </p:cNvPr>
          <p:cNvSpPr>
            <a:spLocks noGrp="1"/>
          </p:cNvSpPr>
          <p:nvPr>
            <p:ph type="title"/>
          </p:nvPr>
        </p:nvSpPr>
        <p:spPr/>
        <p:txBody>
          <a:bodyPr/>
          <a:lstStyle/>
          <a:p>
            <a:r>
              <a:rPr lang="ja-JP" altLang="en-US" dirty="0"/>
              <a:t>どちら様もこの機会に確認・設定してみてください</a:t>
            </a:r>
            <a:endParaRPr kumimoji="1" lang="ja-JP" altLang="en-US" dirty="0"/>
          </a:p>
        </p:txBody>
      </p:sp>
      <p:sp>
        <p:nvSpPr>
          <p:cNvPr id="3" name="コンテンツ プレースホルダー 2">
            <a:extLst>
              <a:ext uri="{FF2B5EF4-FFF2-40B4-BE49-F238E27FC236}">
                <a16:creationId xmlns:a16="http://schemas.microsoft.com/office/drawing/2014/main" id="{55B3E079-66A1-50AF-B113-56B8325CDC89}"/>
              </a:ext>
            </a:extLst>
          </p:cNvPr>
          <p:cNvSpPr>
            <a:spLocks noGrp="1"/>
          </p:cNvSpPr>
          <p:nvPr>
            <p:ph idx="1"/>
          </p:nvPr>
        </p:nvSpPr>
        <p:spPr>
          <a:xfrm>
            <a:off x="396240" y="1825625"/>
            <a:ext cx="11684000" cy="4351338"/>
          </a:xfrm>
        </p:spPr>
        <p:txBody>
          <a:bodyPr>
            <a:normAutofit fontScale="92500" lnSpcReduction="10000"/>
          </a:bodyPr>
          <a:lstStyle/>
          <a:p>
            <a:r>
              <a:rPr kumimoji="1" lang="ja-JP" altLang="en-US" dirty="0"/>
              <a:t>教職員向け推奨</a:t>
            </a:r>
            <a:endParaRPr kumimoji="1" lang="en-US" altLang="ja-JP" dirty="0"/>
          </a:p>
          <a:p>
            <a:pPr lvl="1"/>
            <a:r>
              <a:rPr lang="ja-JP" altLang="en-US" dirty="0">
                <a:hlinkClick r:id="rId2"/>
              </a:rPr>
              <a:t>人事情報</a:t>
            </a:r>
            <a:r>
              <a:rPr lang="en-US" altLang="ja-JP" dirty="0" err="1">
                <a:hlinkClick r:id="rId2"/>
              </a:rPr>
              <a:t>MyWeb</a:t>
            </a:r>
            <a:r>
              <a:rPr lang="en-US" altLang="ja-JP" dirty="0"/>
              <a:t>         </a:t>
            </a:r>
            <a:r>
              <a:rPr lang="ja-JP" altLang="en-US" dirty="0"/>
              <a:t>    </a:t>
            </a:r>
            <a:r>
              <a:rPr lang="en-US" altLang="ja-JP" dirty="0">
                <a:sym typeface="Symbol" panose="05050102010706020507" pitchFamily="18" charset="2"/>
              </a:rPr>
              <a:t></a:t>
            </a:r>
            <a:r>
              <a:rPr lang="en-US" altLang="ja-JP" dirty="0"/>
              <a:t> </a:t>
            </a:r>
            <a:r>
              <a:rPr lang="ja-JP" altLang="en-US" dirty="0"/>
              <a:t>普段職場で使うアドレス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 (†)</a:t>
            </a:r>
            <a:endParaRPr kumimoji="1" lang="en-US" altLang="ja-JP" dirty="0"/>
          </a:p>
          <a:p>
            <a:r>
              <a:rPr kumimoji="1" lang="ja-JP" altLang="en-US" dirty="0"/>
              <a:t>学生向け推奨</a:t>
            </a:r>
            <a:endParaRPr kumimoji="1" lang="en-US" altLang="ja-JP" dirty="0"/>
          </a:p>
          <a:p>
            <a:pPr lvl="1"/>
            <a:r>
              <a:rPr lang="en-US" altLang="ja-JP" dirty="0">
                <a:hlinkClick r:id="rId4"/>
              </a:rPr>
              <a:t>UTAS</a:t>
            </a:r>
            <a:r>
              <a:rPr lang="en-US" altLang="ja-JP" dirty="0"/>
              <a:t>                                    </a:t>
            </a:r>
            <a:r>
              <a:rPr lang="en-US" altLang="ja-JP" dirty="0">
                <a:sym typeface="Symbol" panose="05050102010706020507" pitchFamily="18" charset="2"/>
              </a:rPr>
              <a:t></a:t>
            </a:r>
            <a:r>
              <a:rPr lang="en-US" altLang="ja-JP" dirty="0"/>
              <a:t> </a:t>
            </a:r>
            <a:r>
              <a:rPr lang="ja-JP" altLang="en-US" dirty="0"/>
              <a:t>普段大学で使うアドレス</a:t>
            </a:r>
            <a:r>
              <a:rPr lang="en-US" altLang="ja-JP" dirty="0"/>
              <a:t>(※) </a:t>
            </a:r>
          </a:p>
          <a:p>
            <a:pPr lvl="1"/>
            <a:r>
              <a:rPr kumimoji="1" lang="ja-JP" altLang="en-US" dirty="0">
                <a:hlinkClick r:id="rId3"/>
              </a:rPr>
              <a:t>多要素認証設定ページ</a:t>
            </a:r>
            <a:r>
              <a:rPr kumimoji="1" lang="ja-JP" altLang="en-US" dirty="0"/>
              <a:t> </a:t>
            </a:r>
            <a:r>
              <a:rPr lang="en-US" altLang="ja-JP" dirty="0">
                <a:sym typeface="Symbol" panose="05050102010706020507" pitchFamily="18" charset="2"/>
              </a:rPr>
              <a:t></a:t>
            </a:r>
            <a:r>
              <a:rPr kumimoji="1" lang="en-US" altLang="ja-JP" dirty="0"/>
              <a:t> </a:t>
            </a:r>
            <a:r>
              <a:rPr kumimoji="1" lang="ja-JP" altLang="en-US" dirty="0"/>
              <a:t>個人メールアドレス</a:t>
            </a:r>
            <a:r>
              <a:rPr lang="en-US" altLang="ja-JP" dirty="0"/>
              <a:t>(†)</a:t>
            </a:r>
          </a:p>
          <a:p>
            <a:r>
              <a:rPr lang="en-US" altLang="ja-JP" dirty="0"/>
              <a:t>(※) </a:t>
            </a:r>
            <a:r>
              <a:rPr lang="ja-JP" altLang="en-US" dirty="0"/>
              <a:t>大学からの重要通知（安否確認等）に使われるので</a:t>
            </a:r>
            <a:endParaRPr lang="en-US" altLang="ja-JP" dirty="0"/>
          </a:p>
          <a:p>
            <a:r>
              <a:rPr kumimoji="1" lang="en-US" altLang="ja-JP" dirty="0"/>
              <a:t>(†) UTokyo Account</a:t>
            </a:r>
            <a:r>
              <a:rPr kumimoji="1" lang="ja-JP" altLang="en-US" dirty="0"/>
              <a:t>なしに使えるアドレス</a:t>
            </a:r>
            <a:endParaRPr kumimoji="1" lang="en-US" altLang="ja-JP" dirty="0"/>
          </a:p>
          <a:p>
            <a:pPr lvl="1"/>
            <a:r>
              <a:rPr kumimoji="1" lang="ja-JP" altLang="en-US" dirty="0"/>
              <a:t>パスワード回復以外に大学が用いることはない</a:t>
            </a:r>
          </a:p>
          <a:p>
            <a:endParaRPr kumimoji="1" lang="ja-JP" altLang="en-US" dirty="0"/>
          </a:p>
        </p:txBody>
      </p:sp>
      <p:sp>
        <p:nvSpPr>
          <p:cNvPr id="4" name="日付プレースホルダー 3">
            <a:extLst>
              <a:ext uri="{FF2B5EF4-FFF2-40B4-BE49-F238E27FC236}">
                <a16:creationId xmlns:a16="http://schemas.microsoft.com/office/drawing/2014/main" id="{19A7DB80-CAF9-3731-5358-A01719AA5B2F}"/>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3A99285-EC2C-CC8E-0F3A-3D177CFFF28F}"/>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4462494E-D954-AA50-1996-3A5A335D9DFA}"/>
              </a:ext>
            </a:extLst>
          </p:cNvPr>
          <p:cNvSpPr>
            <a:spLocks noGrp="1"/>
          </p:cNvSpPr>
          <p:nvPr>
            <p:ph type="sldNum" sz="quarter" idx="12"/>
          </p:nvPr>
        </p:nvSpPr>
        <p:spPr/>
        <p:txBody>
          <a:bodyPr/>
          <a:lstStyle/>
          <a:p>
            <a:fld id="{55E32C41-2E12-F042-B05A-CBC2BA75F68F}" type="slidenum">
              <a:rPr kumimoji="1" lang="ja-JP" altLang="en-US" smtClean="0"/>
              <a:t>56</a:t>
            </a:fld>
            <a:endParaRPr kumimoji="1" lang="ja-JP" altLang="en-US"/>
          </a:p>
        </p:txBody>
      </p:sp>
    </p:spTree>
    <p:extLst>
      <p:ext uri="{BB962C8B-B14F-4D97-AF65-F5344CB8AC3E}">
        <p14:creationId xmlns:p14="http://schemas.microsoft.com/office/powerpoint/2010/main" val="305501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AF1F3-7A4F-44A1-AC7E-0CD9A2D524AF}"/>
              </a:ext>
            </a:extLst>
          </p:cNvPr>
          <p:cNvSpPr>
            <a:spLocks noGrp="1"/>
          </p:cNvSpPr>
          <p:nvPr>
            <p:ph type="title"/>
          </p:nvPr>
        </p:nvSpPr>
        <p:spPr>
          <a:xfrm>
            <a:off x="1775520" y="274638"/>
            <a:ext cx="8712968" cy="1143000"/>
          </a:xfrm>
        </p:spPr>
        <p:txBody>
          <a:bodyPr>
            <a:normAutofit/>
          </a:bodyPr>
          <a:lstStyle/>
          <a:p>
            <a:r>
              <a:rPr lang="ja-JP" altLang="en-US" dirty="0"/>
              <a:t>多要素認証</a:t>
            </a:r>
            <a:r>
              <a:rPr lang="en-US" altLang="ja-JP" dirty="0"/>
              <a:t>SOS</a:t>
            </a:r>
            <a:endParaRPr kumimoji="1" lang="ja-JP" altLang="en-US" dirty="0"/>
          </a:p>
        </p:txBody>
      </p:sp>
      <p:sp>
        <p:nvSpPr>
          <p:cNvPr id="3" name="コンテンツ プレースホルダー 2">
            <a:extLst>
              <a:ext uri="{FF2B5EF4-FFF2-40B4-BE49-F238E27FC236}">
                <a16:creationId xmlns:a16="http://schemas.microsoft.com/office/drawing/2014/main" id="{33B9FD86-B0C8-4038-A29E-93B77F2C9E4F}"/>
              </a:ext>
            </a:extLst>
          </p:cNvPr>
          <p:cNvSpPr>
            <a:spLocks noGrp="1"/>
          </p:cNvSpPr>
          <p:nvPr>
            <p:ph idx="1"/>
          </p:nvPr>
        </p:nvSpPr>
        <p:spPr>
          <a:xfrm>
            <a:off x="638175" y="1961615"/>
            <a:ext cx="10953750" cy="4525963"/>
          </a:xfrm>
        </p:spPr>
        <p:txBody>
          <a:bodyPr>
            <a:normAutofit/>
          </a:bodyPr>
          <a:lstStyle/>
          <a:p>
            <a:r>
              <a:rPr lang="ja-JP" altLang="en-US" dirty="0"/>
              <a:t>携帯故障などトラブルで設定のやり直しが必要 </a:t>
            </a:r>
            <a:r>
              <a:rPr lang="ja-JP" altLang="en-US" dirty="0">
                <a:sym typeface="Symbol" panose="05050102010706020507" pitchFamily="18" charset="2"/>
              </a:rPr>
              <a:t> </a:t>
            </a:r>
            <a:r>
              <a:rPr lang="ja-JP" altLang="en-US" dirty="0">
                <a:hlinkClick r:id="rId2"/>
              </a:rPr>
              <a:t>本人確認方法再登録および利用終了</a:t>
            </a:r>
            <a:r>
              <a:rPr lang="ja-JP" altLang="en-US" dirty="0"/>
              <a:t>ページ</a:t>
            </a:r>
            <a:endParaRPr lang="en-US" altLang="ja-JP" dirty="0"/>
          </a:p>
          <a:p>
            <a:r>
              <a:rPr lang="ja-JP" altLang="en-US" dirty="0">
                <a:sym typeface="Symbol" panose="05050102010706020507" pitchFamily="18" charset="2"/>
              </a:rPr>
              <a:t>急な故障など緊急時の多要素認証</a:t>
            </a:r>
            <a:r>
              <a:rPr lang="en-US" altLang="ja-JP" dirty="0">
                <a:sym typeface="Symbol" panose="05050102010706020507" pitchFamily="18" charset="2"/>
              </a:rPr>
              <a:t>OFF</a:t>
            </a:r>
            <a:r>
              <a:rPr lang="ja-JP" altLang="en-US" dirty="0"/>
              <a:t> </a:t>
            </a:r>
            <a:r>
              <a:rPr lang="ja-JP" altLang="en-US" dirty="0">
                <a:sym typeface="Symbol" panose="05050102010706020507" pitchFamily="18" charset="2"/>
              </a:rPr>
              <a:t> 体制検討中</a:t>
            </a:r>
            <a:endParaRPr lang="en-US" altLang="ja-JP" dirty="0">
              <a:sym typeface="Symbol" panose="05050102010706020507" pitchFamily="18" charset="2"/>
            </a:endParaRPr>
          </a:p>
          <a:p>
            <a:pPr lvl="1"/>
            <a:r>
              <a:rPr lang="ja-JP" altLang="en-US" dirty="0">
                <a:sym typeface="Symbol" panose="05050102010706020507" pitchFamily="18" charset="2"/>
              </a:rPr>
              <a:t>どうやって本人（侵入を企てる悪者でない）かを確認するかという</a:t>
            </a:r>
            <a:r>
              <a:rPr lang="ja-JP" altLang="en-US" dirty="0">
                <a:solidFill>
                  <a:srgbClr val="FF00FF"/>
                </a:solidFill>
                <a:sym typeface="Symbol" panose="05050102010706020507" pitchFamily="18" charset="2"/>
              </a:rPr>
              <a:t>難しい</a:t>
            </a:r>
            <a:r>
              <a:rPr lang="ja-JP" altLang="en-US" dirty="0">
                <a:sym typeface="Symbol" panose="05050102010706020507" pitchFamily="18" charset="2"/>
              </a:rPr>
              <a:t>問題です</a:t>
            </a:r>
            <a:r>
              <a:rPr lang="en-US" altLang="ja-JP" dirty="0">
                <a:sym typeface="Symbol" panose="05050102010706020507" pitchFamily="18" charset="2"/>
              </a:rPr>
              <a:t>...</a:t>
            </a:r>
          </a:p>
        </p:txBody>
      </p:sp>
      <p:sp>
        <p:nvSpPr>
          <p:cNvPr id="4" name="日付プレースホルダー 3">
            <a:extLst>
              <a:ext uri="{FF2B5EF4-FFF2-40B4-BE49-F238E27FC236}">
                <a16:creationId xmlns:a16="http://schemas.microsoft.com/office/drawing/2014/main" id="{5ACACDF0-8057-4701-8AAB-61B30B4A0003}"/>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AE089F74-1FEF-4611-BCB0-2C5453FF3F4B}"/>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781A5183-EF6B-4AC8-BBAD-20235471BE30}"/>
              </a:ext>
            </a:extLst>
          </p:cNvPr>
          <p:cNvSpPr>
            <a:spLocks noGrp="1"/>
          </p:cNvSpPr>
          <p:nvPr>
            <p:ph type="sldNum" sz="quarter" idx="12"/>
          </p:nvPr>
        </p:nvSpPr>
        <p:spPr/>
        <p:txBody>
          <a:bodyPr/>
          <a:lstStyle/>
          <a:p>
            <a:fld id="{EDF77D8D-9987-453A-9A05-EB91CA595C68}" type="slidenum">
              <a:rPr kumimoji="1" lang="ja-JP" altLang="en-US" smtClean="0"/>
              <a:pPr/>
              <a:t>57</a:t>
            </a:fld>
            <a:endParaRPr kumimoji="1" lang="ja-JP" altLang="en-US"/>
          </a:p>
        </p:txBody>
      </p:sp>
    </p:spTree>
    <p:extLst>
      <p:ext uri="{BB962C8B-B14F-4D97-AF65-F5344CB8AC3E}">
        <p14:creationId xmlns:p14="http://schemas.microsoft.com/office/powerpoint/2010/main" val="365211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58</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1304924" y="4890873"/>
            <a:ext cx="3543301" cy="3669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1477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48674-1037-ED52-76EE-EC21EA3AEC72}"/>
              </a:ext>
            </a:extLst>
          </p:cNvPr>
          <p:cNvSpPr>
            <a:spLocks noGrp="1"/>
          </p:cNvSpPr>
          <p:nvPr>
            <p:ph type="title"/>
          </p:nvPr>
        </p:nvSpPr>
        <p:spPr>
          <a:xfrm>
            <a:off x="838199" y="365125"/>
            <a:ext cx="11010499" cy="1325563"/>
          </a:xfrm>
        </p:spPr>
        <p:txBody>
          <a:bodyPr>
            <a:normAutofit/>
          </a:bodyPr>
          <a:lstStyle/>
          <a:p>
            <a:r>
              <a:rPr lang="ja-JP" altLang="en-US" dirty="0"/>
              <a:t>必須 </a:t>
            </a:r>
            <a:r>
              <a:rPr kumimoji="1" lang="ja-JP" altLang="en-US" dirty="0"/>
              <a:t>情報セキュリティ教育</a:t>
            </a:r>
          </a:p>
        </p:txBody>
      </p:sp>
      <p:sp>
        <p:nvSpPr>
          <p:cNvPr id="3" name="コンテンツ プレースホルダー 2">
            <a:extLst>
              <a:ext uri="{FF2B5EF4-FFF2-40B4-BE49-F238E27FC236}">
                <a16:creationId xmlns:a16="http://schemas.microsoft.com/office/drawing/2014/main" id="{3F99A6E5-70EF-F89A-353E-24F53E91FF03}"/>
              </a:ext>
            </a:extLst>
          </p:cNvPr>
          <p:cNvSpPr>
            <a:spLocks noGrp="1"/>
          </p:cNvSpPr>
          <p:nvPr>
            <p:ph idx="1"/>
          </p:nvPr>
        </p:nvSpPr>
        <p:spPr>
          <a:xfrm>
            <a:off x="838199" y="1825625"/>
            <a:ext cx="10908323" cy="4351338"/>
          </a:xfrm>
        </p:spPr>
        <p:txBody>
          <a:bodyPr vert="horz" lIns="91440" tIns="45720" rIns="91440" bIns="45720" rtlCol="0" anchor="t">
            <a:normAutofit/>
          </a:bodyPr>
          <a:lstStyle/>
          <a:p>
            <a:r>
              <a:rPr kumimoji="1" lang="ja-JP" altLang="en-US" dirty="0">
                <a:ea typeface="メイリオ"/>
              </a:rPr>
              <a:t>簡単な</a:t>
            </a:r>
            <a:r>
              <a:rPr kumimoji="1" lang="en-US" altLang="ja-JP" dirty="0">
                <a:ea typeface="メイリオ"/>
              </a:rPr>
              <a:t>e-learning + </a:t>
            </a:r>
            <a:r>
              <a:rPr kumimoji="1" lang="ja-JP" altLang="en-US" dirty="0">
                <a:ea typeface="メイリオ"/>
              </a:rPr>
              <a:t>テスト（</a:t>
            </a:r>
            <a:r>
              <a:rPr kumimoji="1" lang="en-US" altLang="ja-JP" dirty="0">
                <a:ea typeface="メイリオ"/>
              </a:rPr>
              <a:t>3</a:t>
            </a:r>
            <a:r>
              <a:rPr lang="ja-JP" altLang="en-US" dirty="0">
                <a:ea typeface="メイリオ"/>
              </a:rPr>
              <a:t>択 </a:t>
            </a:r>
            <a:r>
              <a:rPr lang="en-US" altLang="ja-JP" dirty="0">
                <a:ea typeface="メイリオ"/>
              </a:rPr>
              <a:t>x 10</a:t>
            </a:r>
            <a:r>
              <a:rPr lang="ja-JP" altLang="en-US" dirty="0">
                <a:ea typeface="メイリオ"/>
              </a:rPr>
              <a:t>題）</a:t>
            </a:r>
            <a:endParaRPr lang="ja-JP" altLang="en-US" strike="sngStrike" dirty="0">
              <a:ea typeface="メイリオ"/>
              <a:cs typeface="Calibri"/>
            </a:endParaRPr>
          </a:p>
          <a:p>
            <a:r>
              <a:rPr lang="ja-JP" altLang="en-US" dirty="0"/>
              <a:t>テストに合格するまで以下が使えません</a:t>
            </a:r>
            <a:endParaRPr lang="en-US" altLang="ja-JP" dirty="0">
              <a:solidFill>
                <a:srgbClr val="FF0000"/>
              </a:solidFill>
            </a:endParaRPr>
          </a:p>
          <a:p>
            <a:pPr lvl="1"/>
            <a:r>
              <a:rPr kumimoji="1" lang="en-US" altLang="ja-JP" dirty="0">
                <a:ea typeface="メイリオ"/>
              </a:rPr>
              <a:t>UTokyo </a:t>
            </a:r>
            <a:r>
              <a:rPr lang="en-US" altLang="ja-JP" dirty="0">
                <a:ea typeface="メイリオ"/>
              </a:rPr>
              <a:t>Wi-Fi</a:t>
            </a:r>
            <a:endParaRPr kumimoji="1" lang="en-US" altLang="ja-JP" dirty="0"/>
          </a:p>
          <a:p>
            <a:pPr lvl="1"/>
            <a:r>
              <a:rPr lang="en-US" altLang="ja-JP" dirty="0"/>
              <a:t>UTokyo Slack</a:t>
            </a:r>
          </a:p>
          <a:p>
            <a:pPr lvl="1"/>
            <a:r>
              <a:rPr kumimoji="1" lang="en-US" altLang="ja-JP" dirty="0"/>
              <a:t>UTokyo VPN</a:t>
            </a:r>
          </a:p>
          <a:p>
            <a:r>
              <a:rPr lang="ja-JP" altLang="en-US" dirty="0">
                <a:solidFill>
                  <a:srgbClr val="FF00FF"/>
                </a:solidFill>
                <a:ea typeface="メイリオ"/>
              </a:rPr>
              <a:t>本学全員必修</a:t>
            </a:r>
            <a:endParaRPr lang="en-US" altLang="ja-JP" dirty="0">
              <a:solidFill>
                <a:srgbClr val="FF00FF"/>
              </a:solidFill>
              <a:ea typeface="メイリオ"/>
            </a:endParaRPr>
          </a:p>
          <a:p>
            <a:r>
              <a:rPr lang="ja-JP" altLang="en-US" dirty="0">
                <a:ea typeface="メイリオ"/>
              </a:rPr>
              <a:t>現在受講可能です</a:t>
            </a:r>
            <a:endParaRPr lang="en-US" altLang="ja-JP" dirty="0">
              <a:ea typeface="メイリオ"/>
            </a:endParaRPr>
          </a:p>
        </p:txBody>
      </p:sp>
      <p:sp>
        <p:nvSpPr>
          <p:cNvPr id="4" name="日付プレースホルダー 3">
            <a:extLst>
              <a:ext uri="{FF2B5EF4-FFF2-40B4-BE49-F238E27FC236}">
                <a16:creationId xmlns:a16="http://schemas.microsoft.com/office/drawing/2014/main" id="{A5C22663-28DE-582A-89B7-02231CAFCF97}"/>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521C64C-2CF3-9825-3D9B-027E32B55E24}"/>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C1227056-75BC-3A74-4F52-96BF31990683}"/>
              </a:ext>
            </a:extLst>
          </p:cNvPr>
          <p:cNvSpPr>
            <a:spLocks noGrp="1"/>
          </p:cNvSpPr>
          <p:nvPr>
            <p:ph type="sldNum" sz="quarter" idx="12"/>
          </p:nvPr>
        </p:nvSpPr>
        <p:spPr/>
        <p:txBody>
          <a:bodyPr/>
          <a:lstStyle/>
          <a:p>
            <a:fld id="{55E32C41-2E12-F042-B05A-CBC2BA75F68F}" type="slidenum">
              <a:rPr kumimoji="1" lang="ja-JP" altLang="en-US" smtClean="0"/>
              <a:t>59</a:t>
            </a:fld>
            <a:endParaRPr kumimoji="1" lang="ja-JP" altLang="en-US"/>
          </a:p>
        </p:txBody>
      </p:sp>
      <p:sp>
        <p:nvSpPr>
          <p:cNvPr id="7" name="正方形/長方形 6">
            <a:extLst>
              <a:ext uri="{FF2B5EF4-FFF2-40B4-BE49-F238E27FC236}">
                <a16:creationId xmlns:a16="http://schemas.microsoft.com/office/drawing/2014/main" id="{51E28BDC-8B0A-5FC2-12CB-E4FBB79FE832}"/>
              </a:ext>
            </a:extLst>
          </p:cNvPr>
          <p:cNvSpPr/>
          <p:nvPr/>
        </p:nvSpPr>
        <p:spPr>
          <a:xfrm>
            <a:off x="5632173" y="3219416"/>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東京大学  情報セキュリティ教育</a:t>
            </a:r>
          </a:p>
        </p:txBody>
      </p:sp>
      <p:sp>
        <p:nvSpPr>
          <p:cNvPr id="8" name="正方形/長方形 7">
            <a:extLst>
              <a:ext uri="{FF2B5EF4-FFF2-40B4-BE49-F238E27FC236}">
                <a16:creationId xmlns:a16="http://schemas.microsoft.com/office/drawing/2014/main" id="{9A4DE33C-AE7C-47A6-A75F-9B2D332C0005}"/>
              </a:ext>
            </a:extLst>
          </p:cNvPr>
          <p:cNvSpPr/>
          <p:nvPr/>
        </p:nvSpPr>
        <p:spPr>
          <a:xfrm>
            <a:off x="9303021" y="3312180"/>
            <a:ext cx="2776329" cy="5574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またはこの</a:t>
            </a:r>
            <a:r>
              <a:rPr lang="ja-JP" altLang="en-US" dirty="0">
                <a:solidFill>
                  <a:schemeClr val="tx1"/>
                </a:solidFill>
                <a:hlinkClick r:id="rId2"/>
              </a:rPr>
              <a:t>リンク</a:t>
            </a:r>
            <a:r>
              <a:rPr lang="ja-JP" altLang="en-US" dirty="0">
                <a:solidFill>
                  <a:schemeClr val="tx1"/>
                </a:solidFill>
              </a:rPr>
              <a:t>から</a:t>
            </a:r>
            <a:endParaRPr kumimoji="1" lang="ja-JP" altLang="en-US" dirty="0">
              <a:solidFill>
                <a:schemeClr val="tx1"/>
              </a:solidFill>
            </a:endParaRPr>
          </a:p>
        </p:txBody>
      </p:sp>
      <p:pic>
        <p:nvPicPr>
          <p:cNvPr id="10" name="図 9" descr="アイコン&#10;&#10;自動的に生成された説明">
            <a:extLst>
              <a:ext uri="{FF2B5EF4-FFF2-40B4-BE49-F238E27FC236}">
                <a16:creationId xmlns:a16="http://schemas.microsoft.com/office/drawing/2014/main" id="{4ACA060A-34E1-4B9A-F9B5-6F60D0F88CB8}"/>
              </a:ext>
            </a:extLst>
          </p:cNvPr>
          <p:cNvPicPr>
            <a:picLocks noChangeAspect="1"/>
          </p:cNvPicPr>
          <p:nvPr/>
        </p:nvPicPr>
        <p:blipFill>
          <a:blip r:embed="rId3"/>
          <a:stretch>
            <a:fillRect/>
          </a:stretch>
        </p:blipFill>
        <p:spPr>
          <a:xfrm>
            <a:off x="8796128" y="3495665"/>
            <a:ext cx="648528" cy="747937"/>
          </a:xfrm>
          <a:prstGeom prst="rect">
            <a:avLst/>
          </a:prstGeom>
        </p:spPr>
      </p:pic>
    </p:spTree>
    <p:extLst>
      <p:ext uri="{BB962C8B-B14F-4D97-AF65-F5344CB8AC3E}">
        <p14:creationId xmlns:p14="http://schemas.microsoft.com/office/powerpoint/2010/main" val="78222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200" y="2281023"/>
            <a:ext cx="5257800" cy="519328"/>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6618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424AC-98A7-9343-27E9-5AECC03E1DBF}"/>
              </a:ext>
            </a:extLst>
          </p:cNvPr>
          <p:cNvSpPr>
            <a:spLocks noGrp="1"/>
          </p:cNvSpPr>
          <p:nvPr>
            <p:ph type="title"/>
          </p:nvPr>
        </p:nvSpPr>
        <p:spPr/>
        <p:txBody>
          <a:bodyPr/>
          <a:lstStyle/>
          <a:p>
            <a:r>
              <a:rPr kumimoji="1" lang="ja-JP" altLang="en-US" dirty="0"/>
              <a:t>本パート概要</a:t>
            </a:r>
          </a:p>
        </p:txBody>
      </p:sp>
      <p:sp>
        <p:nvSpPr>
          <p:cNvPr id="3" name="コンテンツ プレースホルダー 2">
            <a:extLst>
              <a:ext uri="{FF2B5EF4-FFF2-40B4-BE49-F238E27FC236}">
                <a16:creationId xmlns:a16="http://schemas.microsoft.com/office/drawing/2014/main" id="{A3E55C37-A540-B65A-C788-1190A86D19E1}"/>
              </a:ext>
            </a:extLst>
          </p:cNvPr>
          <p:cNvSpPr>
            <a:spLocks noGrp="1"/>
          </p:cNvSpPr>
          <p:nvPr>
            <p:ph idx="1"/>
          </p:nvPr>
        </p:nvSpPr>
        <p:spPr/>
        <p:txBody>
          <a:bodyPr>
            <a:normAutofit fontScale="92500" lnSpcReduction="10000"/>
          </a:bodyPr>
          <a:lstStyle/>
          <a:p>
            <a:r>
              <a:rPr kumimoji="1" lang="en-US" altLang="ja-JP" dirty="0"/>
              <a:t>utelecon</a:t>
            </a:r>
            <a:r>
              <a:rPr kumimoji="1" lang="ja-JP" altLang="en-US" dirty="0"/>
              <a:t>について一言</a:t>
            </a:r>
            <a:endParaRPr kumimoji="1" lang="en-US" altLang="ja-JP" dirty="0"/>
          </a:p>
          <a:p>
            <a:r>
              <a:rPr kumimoji="1" lang="en-US" altLang="ja-JP" dirty="0"/>
              <a:t>UTokyo Account (</a:t>
            </a:r>
            <a:r>
              <a:rPr kumimoji="1" lang="en-US" altLang="ja-JP" dirty="0" err="1"/>
              <a:t>utac</a:t>
            </a:r>
            <a:r>
              <a:rPr kumimoji="1" lang="en-US" altLang="ja-JP" dirty="0"/>
              <a:t>) </a:t>
            </a:r>
            <a:r>
              <a:rPr kumimoji="1" lang="ja-JP" altLang="en-US" dirty="0"/>
              <a:t>復習</a:t>
            </a:r>
            <a:endParaRPr kumimoji="1" lang="en-US" altLang="ja-JP" dirty="0"/>
          </a:p>
          <a:p>
            <a:r>
              <a:rPr lang="ja-JP" altLang="en-US" dirty="0"/>
              <a:t>東大の</a:t>
            </a:r>
            <a:r>
              <a:rPr lang="en-US" altLang="ja-JP" dirty="0"/>
              <a:t>IT</a:t>
            </a:r>
            <a:r>
              <a:rPr lang="ja-JP" altLang="en-US" dirty="0"/>
              <a:t>システム関連の主な更新情報</a:t>
            </a:r>
            <a:endParaRPr lang="en-US" altLang="ja-JP" dirty="0"/>
          </a:p>
          <a:p>
            <a:r>
              <a:rPr lang="ja-JP" altLang="en-US" dirty="0"/>
              <a:t>セキュリティ</a:t>
            </a:r>
            <a:endParaRPr lang="en-US" altLang="ja-JP" dirty="0"/>
          </a:p>
          <a:p>
            <a:pPr lvl="1"/>
            <a:r>
              <a:rPr kumimoji="1" lang="ja-JP" altLang="en-US" sz="2600" dirty="0"/>
              <a:t>多要素認証を使ってください</a:t>
            </a:r>
            <a:endParaRPr kumimoji="1" lang="en-US" altLang="ja-JP" sz="2600" dirty="0"/>
          </a:p>
          <a:p>
            <a:pPr lvl="1"/>
            <a:r>
              <a:rPr lang="ja-JP" altLang="en-US" sz="2600" dirty="0"/>
              <a:t>パスワードレス認証もおススメです</a:t>
            </a:r>
            <a:endParaRPr lang="en-US" altLang="ja-JP" sz="2600" dirty="0"/>
          </a:p>
          <a:p>
            <a:pPr lvl="1"/>
            <a:r>
              <a:rPr kumimoji="1" lang="ja-JP" altLang="en-US" sz="2600" dirty="0"/>
              <a:t>多要素認証にまつわるトラブルに備える</a:t>
            </a:r>
            <a:endParaRPr kumimoji="1" lang="en-US" altLang="ja-JP" sz="2600" dirty="0"/>
          </a:p>
          <a:p>
            <a:pPr lvl="1"/>
            <a:r>
              <a:rPr lang="ja-JP" altLang="en-US" sz="2600" dirty="0"/>
              <a:t>情報セキュリティ教育</a:t>
            </a:r>
            <a:endParaRPr lang="en-US" altLang="ja-JP" dirty="0"/>
          </a:p>
          <a:p>
            <a:r>
              <a:rPr lang="ja-JP" altLang="en-US" dirty="0"/>
              <a:t>（おまけ）東大契約の電子ジャーナルアクセス</a:t>
            </a:r>
            <a:endParaRPr lang="en-US" altLang="ja-JP" dirty="0"/>
          </a:p>
        </p:txBody>
      </p:sp>
      <p:sp>
        <p:nvSpPr>
          <p:cNvPr id="4" name="日付プレースホルダー 3">
            <a:extLst>
              <a:ext uri="{FF2B5EF4-FFF2-40B4-BE49-F238E27FC236}">
                <a16:creationId xmlns:a16="http://schemas.microsoft.com/office/drawing/2014/main" id="{BA35660D-76CA-C8D1-7693-8798A3091A02}"/>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41B601F8-6E2E-1054-D007-0E4B4EFDFEE7}"/>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D209D174-47C6-4C13-FEE3-A744072D8A0E}"/>
              </a:ext>
            </a:extLst>
          </p:cNvPr>
          <p:cNvSpPr>
            <a:spLocks noGrp="1"/>
          </p:cNvSpPr>
          <p:nvPr>
            <p:ph type="sldNum" sz="quarter" idx="12"/>
          </p:nvPr>
        </p:nvSpPr>
        <p:spPr/>
        <p:txBody>
          <a:bodyPr/>
          <a:lstStyle/>
          <a:p>
            <a:fld id="{55E32C41-2E12-F042-B05A-CBC2BA75F68F}" type="slidenum">
              <a:rPr kumimoji="1" lang="ja-JP" altLang="en-US" smtClean="0"/>
              <a:t>60</a:t>
            </a:fld>
            <a:endParaRPr kumimoji="1" lang="ja-JP" altLang="en-US"/>
          </a:p>
        </p:txBody>
      </p:sp>
      <p:sp>
        <p:nvSpPr>
          <p:cNvPr id="8" name="正方形/長方形 7">
            <a:extLst>
              <a:ext uri="{FF2B5EF4-FFF2-40B4-BE49-F238E27FC236}">
                <a16:creationId xmlns:a16="http://schemas.microsoft.com/office/drawing/2014/main" id="{83AF2AE3-550F-E6C1-E4A0-C1F27A3933B8}"/>
              </a:ext>
            </a:extLst>
          </p:cNvPr>
          <p:cNvSpPr/>
          <p:nvPr/>
        </p:nvSpPr>
        <p:spPr>
          <a:xfrm>
            <a:off x="838199" y="5281397"/>
            <a:ext cx="9248775" cy="56695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814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p:txBody>
          <a:bodyPr/>
          <a:lstStyle/>
          <a:p>
            <a:r>
              <a:rPr kumimoji="1" lang="ja-JP" altLang="en-US" dirty="0"/>
              <a:t>東大契約の電子ジャーナルの閲覧方法</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構内ネットワーク（</a:t>
            </a:r>
            <a:r>
              <a:rPr kumimoji="1" lang="en-US" altLang="ja-JP" dirty="0"/>
              <a:t>0000utokyo</a:t>
            </a:r>
            <a:r>
              <a:rPr kumimoji="1" lang="ja-JP" altLang="en-US" dirty="0"/>
              <a:t>など）につないでいれば出版社ページから本文アクセスが可能</a:t>
            </a:r>
            <a:endParaRPr kumimoji="1" lang="en-US" altLang="ja-JP" dirty="0"/>
          </a:p>
          <a:p>
            <a:r>
              <a:rPr kumimoji="1" lang="ja-JP" altLang="en-US" dirty="0"/>
              <a:t>構外</a:t>
            </a:r>
            <a:r>
              <a:rPr lang="ja-JP" altLang="en-US" dirty="0"/>
              <a:t>からの場合</a:t>
            </a:r>
            <a:endParaRPr kumimoji="1" lang="en-US" altLang="ja-JP" dirty="0"/>
          </a:p>
          <a:p>
            <a:pPr lvl="1"/>
            <a:r>
              <a:rPr kumimoji="1" lang="ja-JP" altLang="en-US" dirty="0"/>
              <a:t>多くの出版社ページにみられる、</a:t>
            </a:r>
            <a:r>
              <a:rPr kumimoji="1" lang="en-US" altLang="ja-JP" dirty="0"/>
              <a:t>Institutional Login (Access through your Institution) </a:t>
            </a:r>
            <a:r>
              <a:rPr kumimoji="1" lang="ja-JP" altLang="en-US" dirty="0"/>
              <a:t>のようなボタンでアクセスすることはできません</a:t>
            </a:r>
            <a:endParaRPr kumimoji="1" lang="en-US" altLang="ja-JP" dirty="0"/>
          </a:p>
          <a:p>
            <a:pPr lvl="1"/>
            <a:r>
              <a:rPr lang="ja-JP" altLang="en-US" dirty="0"/>
              <a:t>正当なユーザを厳格に管理できていないため</a:t>
            </a:r>
            <a:r>
              <a:rPr lang="en-US" altLang="ja-JP" dirty="0"/>
              <a:t>m(_ _)m</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61</a:t>
            </a:fld>
            <a:endParaRPr kumimoji="1" lang="ja-JP" altLang="en-US"/>
          </a:p>
        </p:txBody>
      </p:sp>
    </p:spTree>
    <p:extLst>
      <p:ext uri="{BB962C8B-B14F-4D97-AF65-F5344CB8AC3E}">
        <p14:creationId xmlns:p14="http://schemas.microsoft.com/office/powerpoint/2010/main" val="2321763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C44F2-DAB0-B2D9-A98F-33C4F30BB9E9}"/>
              </a:ext>
            </a:extLst>
          </p:cNvPr>
          <p:cNvSpPr>
            <a:spLocks noGrp="1"/>
          </p:cNvSpPr>
          <p:nvPr>
            <p:ph type="title"/>
          </p:nvPr>
        </p:nvSpPr>
        <p:spPr>
          <a:xfrm>
            <a:off x="838200" y="365125"/>
            <a:ext cx="10835640" cy="1325563"/>
          </a:xfrm>
        </p:spPr>
        <p:txBody>
          <a:bodyPr>
            <a:normAutofit/>
          </a:bodyPr>
          <a:lstStyle/>
          <a:p>
            <a:r>
              <a:rPr kumimoji="1" lang="ja-JP" altLang="en-US" dirty="0"/>
              <a:t>学外からの閲覧方法（個人的おススメ）</a:t>
            </a:r>
          </a:p>
        </p:txBody>
      </p:sp>
      <p:sp>
        <p:nvSpPr>
          <p:cNvPr id="3" name="コンテンツ プレースホルダー 2">
            <a:extLst>
              <a:ext uri="{FF2B5EF4-FFF2-40B4-BE49-F238E27FC236}">
                <a16:creationId xmlns:a16="http://schemas.microsoft.com/office/drawing/2014/main" id="{87356C11-D534-1C4D-206C-203B31C85E68}"/>
              </a:ext>
            </a:extLst>
          </p:cNvPr>
          <p:cNvSpPr>
            <a:spLocks noGrp="1"/>
          </p:cNvSpPr>
          <p:nvPr>
            <p:ph idx="1"/>
          </p:nvPr>
        </p:nvSpPr>
        <p:spPr>
          <a:xfrm>
            <a:off x="838200" y="1825625"/>
            <a:ext cx="10835640" cy="4351338"/>
          </a:xfrm>
        </p:spPr>
        <p:txBody>
          <a:bodyPr/>
          <a:lstStyle/>
          <a:p>
            <a:r>
              <a:rPr kumimoji="1" lang="ja-JP" altLang="en-US" dirty="0"/>
              <a:t>ブックマークレット（</a:t>
            </a:r>
            <a:r>
              <a:rPr kumimoji="1" lang="ja-JP" altLang="en-US" dirty="0">
                <a:solidFill>
                  <a:srgbClr val="0070C0"/>
                </a:solidFill>
              </a:rPr>
              <a:t>推</a:t>
            </a:r>
            <a:r>
              <a:rPr kumimoji="1" lang="ja-JP" altLang="en-US" dirty="0"/>
              <a:t>）</a:t>
            </a:r>
            <a:endParaRPr kumimoji="1" lang="en-US" altLang="ja-JP" dirty="0"/>
          </a:p>
          <a:p>
            <a:pPr lvl="1"/>
            <a:r>
              <a:rPr lang="en-US" altLang="ja-JP" dirty="0"/>
              <a:t>Google</a:t>
            </a:r>
            <a:r>
              <a:rPr lang="ja-JP" altLang="en-US" dirty="0"/>
              <a:t>などで見つけた出版社の論文</a:t>
            </a:r>
            <a:r>
              <a:rPr lang="en-US" altLang="ja-JP" dirty="0"/>
              <a:t>landing page</a:t>
            </a:r>
            <a:r>
              <a:rPr lang="ja-JP" altLang="en-US" dirty="0"/>
              <a:t>から</a:t>
            </a:r>
            <a:r>
              <a:rPr lang="en-US" altLang="ja-JP" dirty="0"/>
              <a:t>1</a:t>
            </a:r>
            <a:r>
              <a:rPr lang="ja-JP" altLang="en-US" dirty="0"/>
              <a:t>クリックで、全文ダウンロード可能なページへ飛べる</a:t>
            </a:r>
            <a:endParaRPr kumimoji="1" lang="en-US" altLang="ja-JP" dirty="0"/>
          </a:p>
          <a:p>
            <a:r>
              <a:rPr kumimoji="1" lang="en-US" altLang="ja-JP" dirty="0"/>
              <a:t>TREE</a:t>
            </a:r>
            <a:r>
              <a:rPr kumimoji="1" lang="ja-JP" altLang="en-US" sz="2400" dirty="0"/>
              <a:t>（</a:t>
            </a:r>
            <a:r>
              <a:rPr kumimoji="1" lang="ja-JP" altLang="en-US" sz="2400" dirty="0">
                <a:solidFill>
                  <a:srgbClr val="0070C0"/>
                </a:solidFill>
              </a:rPr>
              <a:t>推</a:t>
            </a:r>
            <a:r>
              <a:rPr kumimoji="1" lang="ja-JP" altLang="en-US" sz="2400" dirty="0"/>
              <a:t>）</a:t>
            </a:r>
            <a:endParaRPr kumimoji="1" lang="en-US" altLang="ja-JP" sz="2400" dirty="0"/>
          </a:p>
          <a:p>
            <a:pPr lvl="1"/>
            <a:r>
              <a:rPr lang="ja-JP" altLang="en-US" dirty="0"/>
              <a:t>東大契約の電子ジャーナル用の検索ページ</a:t>
            </a:r>
            <a:endParaRPr lang="en-US" altLang="ja-JP" dirty="0"/>
          </a:p>
          <a:p>
            <a:pPr lvl="1"/>
            <a:r>
              <a:rPr kumimoji="1" lang="ja-JP" altLang="en-US" dirty="0"/>
              <a:t>フリーワード（論文タイトルなど）で検索可能</a:t>
            </a:r>
            <a:endParaRPr kumimoji="1" lang="en-US" altLang="ja-JP" dirty="0"/>
          </a:p>
        </p:txBody>
      </p:sp>
      <p:sp>
        <p:nvSpPr>
          <p:cNvPr id="4" name="日付プレースホルダー 3">
            <a:extLst>
              <a:ext uri="{FF2B5EF4-FFF2-40B4-BE49-F238E27FC236}">
                <a16:creationId xmlns:a16="http://schemas.microsoft.com/office/drawing/2014/main" id="{74BC0131-A531-FD82-F397-B2339461F5EE}"/>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AC92295F-72B2-2820-F516-DEF52AAB815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84F0445B-C7F9-6454-4AAB-8A04CE350103}"/>
              </a:ext>
            </a:extLst>
          </p:cNvPr>
          <p:cNvSpPr>
            <a:spLocks noGrp="1"/>
          </p:cNvSpPr>
          <p:nvPr>
            <p:ph type="sldNum" sz="quarter" idx="12"/>
          </p:nvPr>
        </p:nvSpPr>
        <p:spPr/>
        <p:txBody>
          <a:bodyPr/>
          <a:lstStyle/>
          <a:p>
            <a:fld id="{55E32C41-2E12-F042-B05A-CBC2BA75F68F}" type="slidenum">
              <a:rPr kumimoji="1" lang="ja-JP" altLang="en-US" smtClean="0"/>
              <a:t>62</a:t>
            </a:fld>
            <a:endParaRPr kumimoji="1" lang="ja-JP" altLang="en-US"/>
          </a:p>
        </p:txBody>
      </p:sp>
      <p:grpSp>
        <p:nvGrpSpPr>
          <p:cNvPr id="13" name="グループ化 12">
            <a:extLst>
              <a:ext uri="{FF2B5EF4-FFF2-40B4-BE49-F238E27FC236}">
                <a16:creationId xmlns:a16="http://schemas.microsoft.com/office/drawing/2014/main" id="{66A7C24E-CFD8-CE9B-FB81-0509E037C554}"/>
              </a:ext>
            </a:extLst>
          </p:cNvPr>
          <p:cNvGrpSpPr/>
          <p:nvPr/>
        </p:nvGrpSpPr>
        <p:grpSpPr>
          <a:xfrm>
            <a:off x="1883356" y="5381114"/>
            <a:ext cx="3812483" cy="1024186"/>
            <a:chOff x="6384236" y="5116954"/>
            <a:chExt cx="3812483" cy="1024186"/>
          </a:xfrm>
        </p:grpSpPr>
        <p:sp>
          <p:nvSpPr>
            <p:cNvPr id="7" name="正方形/長方形 6">
              <a:extLst>
                <a:ext uri="{FF2B5EF4-FFF2-40B4-BE49-F238E27FC236}">
                  <a16:creationId xmlns:a16="http://schemas.microsoft.com/office/drawing/2014/main" id="{AFB7B4AE-1EE9-148D-B8A5-577C929A3F46}"/>
                </a:ext>
              </a:extLst>
            </p:cNvPr>
            <p:cNvSpPr/>
            <p:nvPr/>
          </p:nvSpPr>
          <p:spPr>
            <a:xfrm>
              <a:off x="6384236"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utelecon</a:t>
              </a:r>
              <a:r>
                <a:rPr kumimoji="1" lang="en-US" altLang="ja-JP" dirty="0">
                  <a:solidFill>
                    <a:schemeClr val="tx1"/>
                  </a:solidFill>
                </a:rPr>
                <a:t> </a:t>
              </a:r>
              <a:r>
                <a:rPr kumimoji="1" lang="ja-JP" altLang="en-US" dirty="0">
                  <a:solidFill>
                    <a:schemeClr val="tx1"/>
                  </a:solidFill>
                </a:rPr>
                <a:t>電子ジャーナル</a:t>
              </a:r>
            </a:p>
          </p:txBody>
        </p:sp>
        <p:pic>
          <p:nvPicPr>
            <p:cNvPr id="8" name="図 7" descr="アイコン&#10;&#10;自動的に生成された説明">
              <a:extLst>
                <a:ext uri="{FF2B5EF4-FFF2-40B4-BE49-F238E27FC236}">
                  <a16:creationId xmlns:a16="http://schemas.microsoft.com/office/drawing/2014/main" id="{8B8E3A0D-12B1-E1AF-5939-1DDD1FD20011}"/>
                </a:ext>
              </a:extLst>
            </p:cNvPr>
            <p:cNvPicPr>
              <a:picLocks noChangeAspect="1"/>
            </p:cNvPicPr>
            <p:nvPr/>
          </p:nvPicPr>
          <p:blipFill>
            <a:blip r:embed="rId3"/>
            <a:stretch>
              <a:fillRect/>
            </a:stretch>
          </p:blipFill>
          <p:spPr>
            <a:xfrm>
              <a:off x="9548191" y="5393203"/>
              <a:ext cx="648528" cy="747937"/>
            </a:xfrm>
            <a:prstGeom prst="rect">
              <a:avLst/>
            </a:prstGeom>
          </p:spPr>
        </p:pic>
      </p:grpSp>
      <p:grpSp>
        <p:nvGrpSpPr>
          <p:cNvPr id="12" name="グループ化 11">
            <a:extLst>
              <a:ext uri="{FF2B5EF4-FFF2-40B4-BE49-F238E27FC236}">
                <a16:creationId xmlns:a16="http://schemas.microsoft.com/office/drawing/2014/main" id="{4DE49A56-271A-EA6A-8A6B-D107C8DBF10D}"/>
              </a:ext>
            </a:extLst>
          </p:cNvPr>
          <p:cNvGrpSpPr/>
          <p:nvPr/>
        </p:nvGrpSpPr>
        <p:grpSpPr>
          <a:xfrm>
            <a:off x="6395720" y="5381114"/>
            <a:ext cx="3812484" cy="1066359"/>
            <a:chOff x="2138680" y="5116954"/>
            <a:chExt cx="3812484" cy="1066359"/>
          </a:xfrm>
        </p:grpSpPr>
        <p:sp>
          <p:nvSpPr>
            <p:cNvPr id="9" name="正方形/長方形 8">
              <a:extLst>
                <a:ext uri="{FF2B5EF4-FFF2-40B4-BE49-F238E27FC236}">
                  <a16:creationId xmlns:a16="http://schemas.microsoft.com/office/drawing/2014/main" id="{58B37C37-3B30-4055-72B9-CACB6816C845}"/>
                </a:ext>
              </a:extLst>
            </p:cNvPr>
            <p:cNvSpPr/>
            <p:nvPr/>
          </p:nvSpPr>
          <p:spPr>
            <a:xfrm>
              <a:off x="2138680" y="5116954"/>
              <a:ext cx="3538327" cy="5574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東大 学外 電子ジャーナル</a:t>
              </a:r>
            </a:p>
          </p:txBody>
        </p:sp>
        <p:pic>
          <p:nvPicPr>
            <p:cNvPr id="11" name="図 10" descr="アイコン&#10;&#10;自動的に生成された説明">
              <a:extLst>
                <a:ext uri="{FF2B5EF4-FFF2-40B4-BE49-F238E27FC236}">
                  <a16:creationId xmlns:a16="http://schemas.microsoft.com/office/drawing/2014/main" id="{84C94A44-8384-9D8C-9985-A76EE5FF1B4A}"/>
                </a:ext>
              </a:extLst>
            </p:cNvPr>
            <p:cNvPicPr>
              <a:picLocks noChangeAspect="1"/>
            </p:cNvPicPr>
            <p:nvPr/>
          </p:nvPicPr>
          <p:blipFill>
            <a:blip r:embed="rId3"/>
            <a:stretch>
              <a:fillRect/>
            </a:stretch>
          </p:blipFill>
          <p:spPr>
            <a:xfrm>
              <a:off x="5302636" y="5435376"/>
              <a:ext cx="648528" cy="747937"/>
            </a:xfrm>
            <a:prstGeom prst="rect">
              <a:avLst/>
            </a:prstGeom>
          </p:spPr>
        </p:pic>
      </p:grpSp>
      <p:sp>
        <p:nvSpPr>
          <p:cNvPr id="15" name="テキスト ボックス 14">
            <a:extLst>
              <a:ext uri="{FF2B5EF4-FFF2-40B4-BE49-F238E27FC236}">
                <a16:creationId xmlns:a16="http://schemas.microsoft.com/office/drawing/2014/main" id="{DA0E623D-3F43-0154-C726-786712AC6D94}"/>
              </a:ext>
            </a:extLst>
          </p:cNvPr>
          <p:cNvSpPr txBox="1"/>
          <p:nvPr/>
        </p:nvSpPr>
        <p:spPr>
          <a:xfrm>
            <a:off x="3483996" y="6058908"/>
            <a:ext cx="6101080" cy="369332"/>
          </a:xfrm>
          <a:prstGeom prst="rect">
            <a:avLst/>
          </a:prstGeom>
          <a:noFill/>
        </p:spPr>
        <p:txBody>
          <a:bodyPr wrap="square">
            <a:spAutoFit/>
          </a:bodyPr>
          <a:lstStyle/>
          <a:p>
            <a:r>
              <a:rPr lang="ja-JP" altLang="en-US" dirty="0">
                <a:hlinkClick r:id="rId4"/>
              </a:rPr>
              <a:t>学外にいるとき、みつけた論文を読む方法あれこれ</a:t>
            </a:r>
            <a:endParaRPr lang="ja-JP" altLang="en-US" dirty="0"/>
          </a:p>
        </p:txBody>
      </p:sp>
      <p:sp>
        <p:nvSpPr>
          <p:cNvPr id="10" name="テキスト ボックス 9">
            <a:extLst>
              <a:ext uri="{FF2B5EF4-FFF2-40B4-BE49-F238E27FC236}">
                <a16:creationId xmlns:a16="http://schemas.microsoft.com/office/drawing/2014/main" id="{FD47F1EE-22FC-8E32-5B55-70C4D826F71F}"/>
              </a:ext>
            </a:extLst>
          </p:cNvPr>
          <p:cNvSpPr txBox="1"/>
          <p:nvPr/>
        </p:nvSpPr>
        <p:spPr>
          <a:xfrm>
            <a:off x="9362440" y="1870075"/>
            <a:ext cx="2646878" cy="461665"/>
          </a:xfrm>
          <a:prstGeom prst="rect">
            <a:avLst/>
          </a:prstGeom>
          <a:noFill/>
        </p:spPr>
        <p:txBody>
          <a:bodyPr wrap="none" rtlCol="0">
            <a:spAutoFit/>
          </a:bodyPr>
          <a:lstStyle/>
          <a:p>
            <a:r>
              <a:rPr kumimoji="1" lang="en-US" altLang="ja-JP" sz="2400" dirty="0">
                <a:solidFill>
                  <a:srgbClr val="FF00FF"/>
                </a:solidFill>
              </a:rPr>
              <a:t>※</a:t>
            </a:r>
            <a:r>
              <a:rPr kumimoji="1" lang="ja-JP" altLang="en-US" sz="2400" dirty="0">
                <a:solidFill>
                  <a:srgbClr val="FF00FF"/>
                </a:solidFill>
              </a:rPr>
              <a:t>個人の感想です</a:t>
            </a:r>
          </a:p>
        </p:txBody>
      </p:sp>
    </p:spTree>
    <p:extLst>
      <p:ext uri="{BB962C8B-B14F-4D97-AF65-F5344CB8AC3E}">
        <p14:creationId xmlns:p14="http://schemas.microsoft.com/office/powerpoint/2010/main" val="134410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9EEB5-47EC-03DB-08FD-DFF8FC5063F4}"/>
              </a:ext>
            </a:extLst>
          </p:cNvPr>
          <p:cNvSpPr>
            <a:spLocks noGrp="1"/>
          </p:cNvSpPr>
          <p:nvPr>
            <p:ph type="title"/>
          </p:nvPr>
        </p:nvSpPr>
        <p:spPr/>
        <p:txBody>
          <a:bodyPr/>
          <a:lstStyle/>
          <a:p>
            <a:r>
              <a:rPr lang="ja-JP" altLang="en-US" dirty="0"/>
              <a:t>ブックマークレットデモ</a:t>
            </a:r>
            <a:endParaRPr kumimoji="1" lang="ja-JP" altLang="en-US" dirty="0"/>
          </a:p>
        </p:txBody>
      </p:sp>
      <p:sp>
        <p:nvSpPr>
          <p:cNvPr id="4" name="日付プレースホルダー 3">
            <a:extLst>
              <a:ext uri="{FF2B5EF4-FFF2-40B4-BE49-F238E27FC236}">
                <a16:creationId xmlns:a16="http://schemas.microsoft.com/office/drawing/2014/main" id="{1F501E66-66BF-B4E1-B2A0-2153ED8A0FB5}"/>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6270099C-7AB3-CA01-6123-854B85BE55A4}"/>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A0DE6542-965D-5D68-891D-E35A365A2497}"/>
              </a:ext>
            </a:extLst>
          </p:cNvPr>
          <p:cNvSpPr>
            <a:spLocks noGrp="1"/>
          </p:cNvSpPr>
          <p:nvPr>
            <p:ph type="sldNum" sz="quarter" idx="12"/>
          </p:nvPr>
        </p:nvSpPr>
        <p:spPr/>
        <p:txBody>
          <a:bodyPr/>
          <a:lstStyle/>
          <a:p>
            <a:fld id="{55E32C41-2E12-F042-B05A-CBC2BA75F68F}" type="slidenum">
              <a:rPr kumimoji="1" lang="ja-JP" altLang="en-US" smtClean="0"/>
              <a:t>63</a:t>
            </a:fld>
            <a:endParaRPr kumimoji="1" lang="ja-JP" altLang="en-US"/>
          </a:p>
        </p:txBody>
      </p:sp>
      <p:pic>
        <p:nvPicPr>
          <p:cNvPr id="10" name="bookmarklet">
            <a:hlinkClick r:id="" action="ppaction://media"/>
            <a:extLst>
              <a:ext uri="{FF2B5EF4-FFF2-40B4-BE49-F238E27FC236}">
                <a16:creationId xmlns:a16="http://schemas.microsoft.com/office/drawing/2014/main" id="{EA8BA931-056F-7CCB-2D0C-3EC709041B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38040" y="1271239"/>
            <a:ext cx="8391676" cy="5508043"/>
          </a:xfrm>
        </p:spPr>
      </p:pic>
      <p:sp>
        <p:nvSpPr>
          <p:cNvPr id="8" name="テキスト プレースホルダー 7">
            <a:extLst>
              <a:ext uri="{FF2B5EF4-FFF2-40B4-BE49-F238E27FC236}">
                <a16:creationId xmlns:a16="http://schemas.microsoft.com/office/drawing/2014/main" id="{A2575503-B3E7-200D-6414-5F6DA6BEAD5D}"/>
              </a:ext>
            </a:extLst>
          </p:cNvPr>
          <p:cNvSpPr>
            <a:spLocks noGrp="1"/>
          </p:cNvSpPr>
          <p:nvPr>
            <p:ph type="body" idx="4294967295"/>
          </p:nvPr>
        </p:nvSpPr>
        <p:spPr>
          <a:xfrm>
            <a:off x="644235" y="5533536"/>
            <a:ext cx="10709565" cy="959339"/>
          </a:xfrm>
          <a:solidFill>
            <a:srgbClr val="FFFFFF">
              <a:alpha val="60000"/>
            </a:srgbClr>
          </a:solidFill>
        </p:spPr>
        <p:txBody>
          <a:bodyPr>
            <a:normAutofit/>
          </a:bodyPr>
          <a:lstStyle/>
          <a:p>
            <a:r>
              <a:rPr kumimoji="1" lang="ja-JP" altLang="en-US" dirty="0"/>
              <a:t>謎文字列の</a:t>
            </a:r>
            <a:r>
              <a:rPr lang="ja-JP" altLang="en-US" dirty="0"/>
              <a:t>正体：</a:t>
            </a:r>
            <a:r>
              <a:rPr lang="ja-JP" altLang="en-US" dirty="0">
                <a:hlinkClick r:id="rId5"/>
              </a:rPr>
              <a:t>「学外にいるとき、みつけた論文を読む方法あれこれ」</a:t>
            </a:r>
            <a:r>
              <a:rPr lang="ja-JP" altLang="en-US" dirty="0"/>
              <a:t>  </a:t>
            </a:r>
            <a:r>
              <a:rPr lang="ja-JP" altLang="en-US" dirty="0">
                <a:sym typeface="Symbol" panose="05050102010706020507" pitchFamily="18" charset="2"/>
              </a:rPr>
              <a:t></a:t>
            </a:r>
            <a:r>
              <a:rPr lang="ja-JP" altLang="en-US" dirty="0"/>
              <a:t>   </a:t>
            </a:r>
            <a:r>
              <a:rPr lang="ja-JP" altLang="en-US" dirty="0">
                <a:hlinkClick r:id="rId6"/>
              </a:rPr>
              <a:t>ブックマークレットを使って読む</a:t>
            </a:r>
            <a:r>
              <a:rPr lang="ja-JP" altLang="en-US" dirty="0"/>
              <a:t> へ</a:t>
            </a:r>
            <a:endParaRPr lang="en-US" altLang="ja-JP" dirty="0"/>
          </a:p>
        </p:txBody>
      </p:sp>
      <p:sp>
        <p:nvSpPr>
          <p:cNvPr id="12" name="テキスト ボックス 11">
            <a:extLst>
              <a:ext uri="{FF2B5EF4-FFF2-40B4-BE49-F238E27FC236}">
                <a16:creationId xmlns:a16="http://schemas.microsoft.com/office/drawing/2014/main" id="{A4F19B9F-640C-845E-CE64-A4AACD9B1663}"/>
              </a:ext>
            </a:extLst>
          </p:cNvPr>
          <p:cNvSpPr txBox="1"/>
          <p:nvPr/>
        </p:nvSpPr>
        <p:spPr>
          <a:xfrm>
            <a:off x="6331134" y="6486364"/>
            <a:ext cx="6099142" cy="369332"/>
          </a:xfrm>
          <a:prstGeom prst="rect">
            <a:avLst/>
          </a:prstGeom>
          <a:noFill/>
        </p:spPr>
        <p:txBody>
          <a:bodyPr wrap="square">
            <a:spAutoFit/>
          </a:bodyPr>
          <a:lstStyle/>
          <a:p>
            <a:r>
              <a:rPr lang="en-US" altLang="ja-JP" dirty="0">
                <a:hlinkClick r:id="rId7"/>
              </a:rPr>
              <a:t>https://youtu.be/zTEKHl40Y-U</a:t>
            </a:r>
            <a:endParaRPr lang="ja-JP" altLang="en-US" dirty="0"/>
          </a:p>
        </p:txBody>
      </p:sp>
    </p:spTree>
    <p:extLst>
      <p:ext uri="{BB962C8B-B14F-4D97-AF65-F5344CB8AC3E}">
        <p14:creationId xmlns:p14="http://schemas.microsoft.com/office/powerpoint/2010/main" val="52015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71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bldLst>
      <p:bldP spid="8"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C83BD-1CF5-2497-7E41-7D7E4592899D}"/>
              </a:ext>
            </a:extLst>
          </p:cNvPr>
          <p:cNvSpPr>
            <a:spLocks noGrp="1"/>
          </p:cNvSpPr>
          <p:nvPr>
            <p:ph type="title"/>
          </p:nvPr>
        </p:nvSpPr>
        <p:spPr/>
        <p:txBody>
          <a:bodyPr/>
          <a:lstStyle/>
          <a:p>
            <a:r>
              <a:rPr kumimoji="1" lang="ja-JP" altLang="en-US" dirty="0"/>
              <a:t>やらないといけないことのまとめ</a:t>
            </a:r>
          </a:p>
        </p:txBody>
      </p:sp>
      <p:sp>
        <p:nvSpPr>
          <p:cNvPr id="3" name="コンテンツ プレースホルダー 2">
            <a:extLst>
              <a:ext uri="{FF2B5EF4-FFF2-40B4-BE49-F238E27FC236}">
                <a16:creationId xmlns:a16="http://schemas.microsoft.com/office/drawing/2014/main" id="{22400A74-FE15-9012-A440-662C923050C1}"/>
              </a:ext>
            </a:extLst>
          </p:cNvPr>
          <p:cNvSpPr>
            <a:spLocks noGrp="1"/>
          </p:cNvSpPr>
          <p:nvPr>
            <p:ph idx="1"/>
          </p:nvPr>
        </p:nvSpPr>
        <p:spPr>
          <a:xfrm>
            <a:off x="395139" y="2334673"/>
            <a:ext cx="10515600" cy="4351338"/>
          </a:xfrm>
        </p:spPr>
        <p:txBody>
          <a:bodyPr/>
          <a:lstStyle/>
          <a:p>
            <a:r>
              <a:rPr kumimoji="1" lang="ja-JP" altLang="en-US" dirty="0"/>
              <a:t>多要素認証設定</a:t>
            </a:r>
            <a:endParaRPr kumimoji="1" lang="en-US" altLang="ja-JP" dirty="0"/>
          </a:p>
          <a:p>
            <a:pPr lvl="1"/>
            <a:r>
              <a:rPr lang="ja-JP" altLang="en-US" dirty="0"/>
              <a:t>途中、</a:t>
            </a:r>
            <a:r>
              <a:rPr lang="ja-JP" altLang="en-US" dirty="0">
                <a:hlinkClick r:id="rId2"/>
              </a:rPr>
              <a:t>メールを登録</a:t>
            </a:r>
            <a:r>
              <a:rPr lang="ja-JP" altLang="en-US" dirty="0"/>
              <a:t>するときに個人メールを登録</a:t>
            </a:r>
            <a:endParaRPr kumimoji="1" lang="en-US" altLang="ja-JP" dirty="0"/>
          </a:p>
          <a:p>
            <a:r>
              <a:rPr lang="ja-JP" altLang="en-US" dirty="0">
                <a:hlinkClick r:id="rId3"/>
              </a:rPr>
              <a:t>情報セキュリティ教育（テスト）</a:t>
            </a:r>
            <a:r>
              <a:rPr lang="ja-JP" altLang="en-US" dirty="0"/>
              <a:t>をクリア</a:t>
            </a:r>
            <a:endParaRPr lang="en-US" altLang="ja-JP" dirty="0"/>
          </a:p>
          <a:p>
            <a:r>
              <a:rPr kumimoji="1" lang="ja-JP" altLang="en-US" dirty="0"/>
              <a:t>仕事</a:t>
            </a:r>
            <a:r>
              <a:rPr kumimoji="1" lang="en-US" altLang="ja-JP" dirty="0"/>
              <a:t>/</a:t>
            </a:r>
            <a:r>
              <a:rPr kumimoji="1" lang="ja-JP" altLang="en-US" dirty="0"/>
              <a:t>大学メールを以下へ登録</a:t>
            </a:r>
            <a:endParaRPr kumimoji="1" lang="en-US" altLang="ja-JP" dirty="0"/>
          </a:p>
          <a:p>
            <a:pPr lvl="1"/>
            <a:r>
              <a:rPr kumimoji="1" lang="ja-JP" altLang="en-US" dirty="0"/>
              <a:t>教職員：</a:t>
            </a:r>
            <a:r>
              <a:rPr kumimoji="1" lang="ja-JP" altLang="en-US" dirty="0">
                <a:hlinkClick r:id="rId4"/>
              </a:rPr>
              <a:t>人事情報</a:t>
            </a:r>
            <a:r>
              <a:rPr kumimoji="1" lang="en-US" altLang="ja-JP" dirty="0" err="1">
                <a:hlinkClick r:id="rId4"/>
              </a:rPr>
              <a:t>MyWeb</a:t>
            </a:r>
            <a:endParaRPr lang="en-US" altLang="ja-JP" dirty="0"/>
          </a:p>
          <a:p>
            <a:pPr lvl="1"/>
            <a:r>
              <a:rPr kumimoji="1" lang="ja-JP" altLang="en-US" dirty="0"/>
              <a:t>学生：</a:t>
            </a:r>
            <a:r>
              <a:rPr kumimoji="1" lang="en-US" altLang="ja-JP" dirty="0">
                <a:hlinkClick r:id="rId5"/>
              </a:rPr>
              <a:t>UTAS</a:t>
            </a:r>
            <a:endParaRPr kumimoji="1" lang="ja-JP" altLang="en-US" dirty="0"/>
          </a:p>
        </p:txBody>
      </p:sp>
      <p:sp>
        <p:nvSpPr>
          <p:cNvPr id="4" name="日付プレースホルダー 3">
            <a:extLst>
              <a:ext uri="{FF2B5EF4-FFF2-40B4-BE49-F238E27FC236}">
                <a16:creationId xmlns:a16="http://schemas.microsoft.com/office/drawing/2014/main" id="{51906BEB-5B6D-0D71-85E3-720F7632C33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FD6E6186-3F0E-0CC9-0861-12BF4DA89BDA}"/>
              </a:ext>
            </a:extLst>
          </p:cNvPr>
          <p:cNvSpPr>
            <a:spLocks noGrp="1"/>
          </p:cNvSpPr>
          <p:nvPr>
            <p:ph type="ftr" sz="quarter" idx="11"/>
          </p:nvPr>
        </p:nvSpPr>
        <p:spPr/>
        <p:txBody>
          <a:bodyPr/>
          <a:lstStyle/>
          <a:p>
            <a:r>
              <a:rPr kumimoji="1" lang="en-US" altLang="ja-JP"/>
              <a:t>2024</a:t>
            </a:r>
            <a:r>
              <a:rPr kumimoji="1" lang="ja-JP" altLang="en-US"/>
              <a:t>年</a:t>
            </a:r>
            <a:r>
              <a:rPr kumimoji="1" lang="en-US" altLang="ja-JP"/>
              <a:t>S</a:t>
            </a:r>
            <a:r>
              <a:rPr kumimoji="1" lang="ja-JP" altLang="en-US"/>
              <a:t>セメスター </a:t>
            </a:r>
            <a:r>
              <a:rPr kumimoji="1" lang="en-US" altLang="ja-JP"/>
              <a:t>utelecon</a:t>
            </a:r>
            <a:r>
              <a:rPr kumimoji="1" lang="ja-JP" altLang="en-US"/>
              <a:t>説明会</a:t>
            </a:r>
            <a:endParaRPr kumimoji="1" lang="ja-JP" altLang="en-US" dirty="0"/>
          </a:p>
        </p:txBody>
      </p:sp>
      <p:sp>
        <p:nvSpPr>
          <p:cNvPr id="6" name="スライド番号プレースホルダー 5">
            <a:extLst>
              <a:ext uri="{FF2B5EF4-FFF2-40B4-BE49-F238E27FC236}">
                <a16:creationId xmlns:a16="http://schemas.microsoft.com/office/drawing/2014/main" id="{ED7139A9-8821-1184-C394-279555A145B8}"/>
              </a:ext>
            </a:extLst>
          </p:cNvPr>
          <p:cNvSpPr>
            <a:spLocks noGrp="1"/>
          </p:cNvSpPr>
          <p:nvPr>
            <p:ph type="sldNum" sz="quarter" idx="12"/>
          </p:nvPr>
        </p:nvSpPr>
        <p:spPr/>
        <p:txBody>
          <a:bodyPr/>
          <a:lstStyle/>
          <a:p>
            <a:fld id="{55E32C41-2E12-F042-B05A-CBC2BA75F68F}" type="slidenum">
              <a:rPr kumimoji="1" lang="ja-JP" altLang="en-US" smtClean="0"/>
              <a:t>64</a:t>
            </a:fld>
            <a:endParaRPr kumimoji="1" lang="ja-JP" altLang="en-US"/>
          </a:p>
        </p:txBody>
      </p:sp>
      <p:grpSp>
        <p:nvGrpSpPr>
          <p:cNvPr id="7" name="グループ化 6">
            <a:extLst>
              <a:ext uri="{FF2B5EF4-FFF2-40B4-BE49-F238E27FC236}">
                <a16:creationId xmlns:a16="http://schemas.microsoft.com/office/drawing/2014/main" id="{5EC2617A-738A-78C1-CDE7-0972560792F7}"/>
              </a:ext>
            </a:extLst>
          </p:cNvPr>
          <p:cNvGrpSpPr/>
          <p:nvPr/>
        </p:nvGrpSpPr>
        <p:grpSpPr>
          <a:xfrm>
            <a:off x="4921803" y="1716997"/>
            <a:ext cx="4970056" cy="617676"/>
            <a:chOff x="3632998" y="1684993"/>
            <a:chExt cx="5157294" cy="617676"/>
          </a:xfrm>
        </p:grpSpPr>
        <p:sp>
          <p:nvSpPr>
            <p:cNvPr id="8" name="テキスト ボックス 7">
              <a:hlinkClick r:id="rId6"/>
              <a:extLst>
                <a:ext uri="{FF2B5EF4-FFF2-40B4-BE49-F238E27FC236}">
                  <a16:creationId xmlns:a16="http://schemas.microsoft.com/office/drawing/2014/main" id="{CDD9A33A-12C6-9491-DF4F-1584AF653154}"/>
                </a:ext>
              </a:extLst>
            </p:cNvPr>
            <p:cNvSpPr txBox="1"/>
            <p:nvPr/>
          </p:nvSpPr>
          <p:spPr>
            <a:xfrm>
              <a:off x="3632998" y="1717894"/>
              <a:ext cx="4936358" cy="584775"/>
            </a:xfrm>
            <a:prstGeom prst="rect">
              <a:avLst/>
            </a:prstGeom>
            <a:noFill/>
            <a:ln w="9525">
              <a:solidFill>
                <a:schemeClr val="tx1"/>
              </a:solidFill>
            </a:ln>
          </p:spPr>
          <p:txBody>
            <a:bodyPr wrap="square">
              <a:spAutoFit/>
            </a:bodyPr>
            <a:lstStyle/>
            <a:p>
              <a:r>
                <a:rPr lang="en-US" altLang="ja-JP" sz="3200" dirty="0" err="1"/>
                <a:t>utelecon</a:t>
              </a:r>
              <a:r>
                <a:rPr lang="en-US" altLang="ja-JP" sz="3200" dirty="0"/>
                <a:t> </a:t>
              </a:r>
              <a:r>
                <a:rPr lang="ja-JP" altLang="en-US" sz="3200" dirty="0"/>
                <a:t>多要素 初期設定</a:t>
              </a:r>
              <a:endParaRPr lang="en-US" altLang="ja-JP" sz="3200" dirty="0"/>
            </a:p>
          </p:txBody>
        </p:sp>
        <p:pic>
          <p:nvPicPr>
            <p:cNvPr id="9" name="図 8" descr="アイコン&#10;&#10;自動的に生成された説明">
              <a:extLst>
                <a:ext uri="{FF2B5EF4-FFF2-40B4-BE49-F238E27FC236}">
                  <a16:creationId xmlns:a16="http://schemas.microsoft.com/office/drawing/2014/main" id="{CCE4F037-94D3-FE37-BCC5-BE53A8E082D8}"/>
                </a:ext>
              </a:extLst>
            </p:cNvPr>
            <p:cNvPicPr>
              <a:picLocks noChangeAspect="1"/>
            </p:cNvPicPr>
            <p:nvPr/>
          </p:nvPicPr>
          <p:blipFill>
            <a:blip r:embed="rId7"/>
            <a:stretch>
              <a:fillRect/>
            </a:stretch>
          </p:blipFill>
          <p:spPr>
            <a:xfrm flipH="1">
              <a:off x="8254712" y="1684993"/>
              <a:ext cx="535580" cy="617676"/>
            </a:xfrm>
            <a:prstGeom prst="rect">
              <a:avLst/>
            </a:prstGeom>
          </p:spPr>
        </p:pic>
      </p:grpSp>
      <p:sp>
        <p:nvSpPr>
          <p:cNvPr id="10" name="テキスト ボックス 9">
            <a:extLst>
              <a:ext uri="{FF2B5EF4-FFF2-40B4-BE49-F238E27FC236}">
                <a16:creationId xmlns:a16="http://schemas.microsoft.com/office/drawing/2014/main" id="{48A0BFBC-1155-9F0D-325D-A2F3581D9B7F}"/>
              </a:ext>
            </a:extLst>
          </p:cNvPr>
          <p:cNvSpPr txBox="1"/>
          <p:nvPr/>
        </p:nvSpPr>
        <p:spPr>
          <a:xfrm>
            <a:off x="5178978" y="2332570"/>
            <a:ext cx="4617244" cy="369332"/>
          </a:xfrm>
          <a:prstGeom prst="rect">
            <a:avLst/>
          </a:prstGeom>
          <a:noFill/>
        </p:spPr>
        <p:txBody>
          <a:bodyPr wrap="square">
            <a:spAutoFit/>
          </a:bodyPr>
          <a:lstStyle/>
          <a:p>
            <a:r>
              <a:rPr lang="ja-JP" altLang="en-US" dirty="0">
                <a:hlinkClick r:id="rId8"/>
              </a:rPr>
              <a:t>UTokyo Account多要素認証の初期設定手順 </a:t>
            </a:r>
            <a:endParaRPr lang="ja-JP" altLang="en-US" dirty="0"/>
          </a:p>
        </p:txBody>
      </p:sp>
      <p:sp>
        <p:nvSpPr>
          <p:cNvPr id="11" name="正方形/長方形 10">
            <a:extLst>
              <a:ext uri="{FF2B5EF4-FFF2-40B4-BE49-F238E27FC236}">
                <a16:creationId xmlns:a16="http://schemas.microsoft.com/office/drawing/2014/main" id="{3281B378-9B52-1181-8B6B-137C2CCEEB11}"/>
              </a:ext>
            </a:extLst>
          </p:cNvPr>
          <p:cNvSpPr/>
          <p:nvPr/>
        </p:nvSpPr>
        <p:spPr>
          <a:xfrm>
            <a:off x="10698579" y="3773156"/>
            <a:ext cx="1310442" cy="2606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４までやって</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４０分</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
        <p:nvSpPr>
          <p:cNvPr id="12" name="正方形/長方形 11">
            <a:extLst>
              <a:ext uri="{FF2B5EF4-FFF2-40B4-BE49-F238E27FC236}">
                <a16:creationId xmlns:a16="http://schemas.microsoft.com/office/drawing/2014/main" id="{BC4C1959-EB76-7C71-0E8F-3FEB3B8147C9}"/>
              </a:ext>
            </a:extLst>
          </p:cNvPr>
          <p:cNvSpPr/>
          <p:nvPr/>
        </p:nvSpPr>
        <p:spPr>
          <a:xfrm>
            <a:off x="9326979" y="3944903"/>
            <a:ext cx="1310442" cy="2896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一だけで</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できたと思うな</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a:p>
            <a:r>
              <a:rPr lang="ja-JP" altLang="en-US" sz="2400" dirty="0">
                <a:solidFill>
                  <a:schemeClr val="tx1"/>
                </a:solidFill>
                <a:latin typeface="UD デジタル 教科書体 N-B" panose="02020700000000000000" pitchFamily="17" charset="-128"/>
                <a:ea typeface="UD デジタル 教科書体 N-B" panose="02020700000000000000" pitchFamily="17" charset="-128"/>
              </a:rPr>
              <a:t>　　    　初期設定</a:t>
            </a:r>
            <a:endParaRPr lang="en-US" altLang="ja-JP" sz="2400" dirty="0">
              <a:solidFill>
                <a:schemeClr val="tx1"/>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5146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lang="ja-JP" altLang="en-US" dirty="0"/>
              <a:t>メジャーな</a:t>
            </a:r>
            <a:r>
              <a:rPr kumimoji="1" lang="en-US" altLang="ja-JP" dirty="0"/>
              <a:t>IT</a:t>
            </a:r>
            <a:r>
              <a:rPr kumimoji="1" lang="ja-JP" altLang="en-US" dirty="0"/>
              <a:t>サービス</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7</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ja-JP" altLang="en-US" dirty="0"/>
              <a:t>箱からサインインページへ飛べます</a:t>
            </a:r>
            <a:endParaRPr kumimoji="1" lang="en-US" altLang="ja-JP" dirty="0"/>
          </a:p>
          <a:p>
            <a:r>
              <a:rPr kumimoji="1" lang="en-US" altLang="ja-JP" dirty="0"/>
              <a:t> </a:t>
            </a:r>
            <a:r>
              <a:rPr lang="ja-JP" altLang="en-US" dirty="0"/>
              <a:t>     から</a:t>
            </a:r>
            <a:r>
              <a:rPr lang="en-US" altLang="ja-JP" dirty="0"/>
              <a:t>utelecon</a:t>
            </a:r>
            <a:r>
              <a:rPr lang="ja-JP" altLang="en-US" dirty="0"/>
              <a:t>の説明ページへ飛べます</a:t>
            </a:r>
          </a:p>
          <a:p>
            <a:pPr lvl="1"/>
            <a:r>
              <a:rPr kumimoji="1" lang="ja-JP" altLang="en-US" dirty="0"/>
              <a:t>不明な点があれば御一読ください</a:t>
            </a:r>
          </a:p>
        </p:txBody>
      </p:sp>
      <p:pic>
        <p:nvPicPr>
          <p:cNvPr id="7" name="図 6" descr="ロゴ&#10;&#10;自動的に生成された説明">
            <a:extLst>
              <a:ext uri="{FF2B5EF4-FFF2-40B4-BE49-F238E27FC236}">
                <a16:creationId xmlns:a16="http://schemas.microsoft.com/office/drawing/2014/main" id="{644D1BA6-DF87-3707-13DD-E77F089ADB60}"/>
              </a:ext>
            </a:extLst>
          </p:cNvPr>
          <p:cNvPicPr>
            <a:picLocks noChangeAspect="1"/>
          </p:cNvPicPr>
          <p:nvPr/>
        </p:nvPicPr>
        <p:blipFill>
          <a:blip r:embed="rId2"/>
          <a:stretch>
            <a:fillRect/>
          </a:stretch>
        </p:blipFill>
        <p:spPr>
          <a:xfrm>
            <a:off x="1191327" y="2451456"/>
            <a:ext cx="487596" cy="487596"/>
          </a:xfrm>
          <a:prstGeom prst="rect">
            <a:avLst/>
          </a:prstGeom>
        </p:spPr>
      </p:pic>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3"/>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a:solidFill>
                  <a:schemeClr val="tx1"/>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4"/>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5"/>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6"/>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7"/>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8"/>
                  <a:extLst>
                    <a:ext uri="{FF2B5EF4-FFF2-40B4-BE49-F238E27FC236}">
                      <a16:creationId xmlns:a16="http://schemas.microsoft.com/office/drawing/2014/main" id="{BCF379F5-29C1-3B8B-A9C3-CE3547505ABA}"/>
                    </a:ext>
                  </a:extLst>
                </p:cNvPr>
                <p:cNvPicPr>
                  <a:picLocks noChangeAspect="1"/>
                </p:cNvPicPr>
                <p:nvPr/>
              </p:nvPicPr>
              <p:blipFill rotWithShape="1">
                <a:blip r:embed="rId9"/>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10"/>
                  <a:extLst>
                    <a:ext uri="{FF2B5EF4-FFF2-40B4-BE49-F238E27FC236}">
                      <a16:creationId xmlns:a16="http://schemas.microsoft.com/office/drawing/2014/main" id="{B21CDEB8-B331-AA64-4CE4-29B24BC4898F}"/>
                    </a:ext>
                  </a:extLst>
                </p:cNvPr>
                <p:cNvPicPr>
                  <a:picLocks noChangeAspect="1"/>
                </p:cNvPicPr>
                <p:nvPr/>
              </p:nvPicPr>
              <p:blipFill rotWithShape="1">
                <a:blip r:embed="rId11"/>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2"/>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3"/>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4"/>
              <a:extLst>
                <a:ext uri="{FF2B5EF4-FFF2-40B4-BE49-F238E27FC236}">
                  <a16:creationId xmlns:a16="http://schemas.microsoft.com/office/drawing/2014/main" id="{7B794D20-1524-85F1-7807-799C11091D87}"/>
                </a:ext>
              </a:extLst>
            </p:cNvPr>
            <p:cNvPicPr>
              <a:picLocks noChangeAspect="1"/>
            </p:cNvPicPr>
            <p:nvPr/>
          </p:nvPicPr>
          <p:blipFill>
            <a:blip r:embed="rId2"/>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2"/>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2"/>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2"/>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2"/>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2"/>
            <a:stretch>
              <a:fillRect/>
            </a:stretch>
          </p:blipFill>
          <p:spPr>
            <a:xfrm>
              <a:off x="11531905" y="3979862"/>
              <a:ext cx="338554" cy="338554"/>
            </a:xfrm>
            <a:prstGeom prst="rect">
              <a:avLst/>
            </a:prstGeom>
          </p:spPr>
        </p:pic>
        <p:pic>
          <p:nvPicPr>
            <p:cNvPr id="14" name="図 13" descr="ロゴ&#10;&#10;自動的に生成された説明">
              <a:hlinkClick r:id="rId12"/>
              <a:extLst>
                <a:ext uri="{FF2B5EF4-FFF2-40B4-BE49-F238E27FC236}">
                  <a16:creationId xmlns:a16="http://schemas.microsoft.com/office/drawing/2014/main" id="{3AEC681B-D658-C531-D0EF-B01986C5EF0B}"/>
                </a:ext>
              </a:extLst>
            </p:cNvPr>
            <p:cNvPicPr>
              <a:picLocks noChangeAspect="1"/>
            </p:cNvPicPr>
            <p:nvPr/>
          </p:nvPicPr>
          <p:blipFill>
            <a:blip r:embed="rId2"/>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2"/>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288405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703F8-D235-8E4C-E848-C94B49B7AAF4}"/>
              </a:ext>
            </a:extLst>
          </p:cNvPr>
          <p:cNvSpPr>
            <a:spLocks noGrp="1"/>
          </p:cNvSpPr>
          <p:nvPr>
            <p:ph type="title"/>
          </p:nvPr>
        </p:nvSpPr>
        <p:spPr/>
        <p:txBody>
          <a:bodyPr/>
          <a:lstStyle/>
          <a:p>
            <a:r>
              <a:rPr kumimoji="1" lang="en-US" altLang="ja-JP" dirty="0"/>
              <a:t>IT</a:t>
            </a:r>
            <a:r>
              <a:rPr kumimoji="1" lang="ja-JP" altLang="en-US" dirty="0"/>
              <a:t>サービス提供の方針</a:t>
            </a:r>
          </a:p>
        </p:txBody>
      </p:sp>
      <p:sp>
        <p:nvSpPr>
          <p:cNvPr id="4" name="日付プレースホルダー 3">
            <a:extLst>
              <a:ext uri="{FF2B5EF4-FFF2-40B4-BE49-F238E27FC236}">
                <a16:creationId xmlns:a16="http://schemas.microsoft.com/office/drawing/2014/main" id="{14673481-007E-77A5-AA69-05D65A765FCA}"/>
              </a:ext>
            </a:extLst>
          </p:cNvPr>
          <p:cNvSpPr>
            <a:spLocks noGrp="1"/>
          </p:cNvSpPr>
          <p:nvPr>
            <p:ph type="dt" sz="half" idx="10"/>
          </p:nvPr>
        </p:nvSpPr>
        <p:spPr/>
        <p:txBody>
          <a:bodyPr/>
          <a:lstStyle/>
          <a:p>
            <a:r>
              <a:rPr kumimoji="1" lang="en-US" altLang="ja-JP"/>
              <a:t>2024/3/15</a:t>
            </a:r>
            <a:endParaRPr kumimoji="1" lang="ja-JP" altLang="en-US"/>
          </a:p>
        </p:txBody>
      </p:sp>
      <p:sp>
        <p:nvSpPr>
          <p:cNvPr id="5" name="フッター プレースホルダー 4">
            <a:extLst>
              <a:ext uri="{FF2B5EF4-FFF2-40B4-BE49-F238E27FC236}">
                <a16:creationId xmlns:a16="http://schemas.microsoft.com/office/drawing/2014/main" id="{9CAB9F9D-1915-C72D-0C06-8815B6B0590C}"/>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0BC6E168-2492-6594-B8BF-F27FB935276C}"/>
              </a:ext>
            </a:extLst>
          </p:cNvPr>
          <p:cNvSpPr>
            <a:spLocks noGrp="1"/>
          </p:cNvSpPr>
          <p:nvPr>
            <p:ph type="sldNum" sz="quarter" idx="12"/>
          </p:nvPr>
        </p:nvSpPr>
        <p:spPr/>
        <p:txBody>
          <a:bodyPr/>
          <a:lstStyle/>
          <a:p>
            <a:fld id="{55E32C41-2E12-F042-B05A-CBC2BA75F68F}" type="slidenum">
              <a:rPr kumimoji="1" lang="ja-JP" altLang="en-US" smtClean="0"/>
              <a:t>8</a:t>
            </a:fld>
            <a:endParaRPr kumimoji="1" lang="ja-JP" altLang="en-US"/>
          </a:p>
        </p:txBody>
      </p:sp>
      <p:sp>
        <p:nvSpPr>
          <p:cNvPr id="58" name="コンテンツ プレースホルダー 57">
            <a:extLst>
              <a:ext uri="{FF2B5EF4-FFF2-40B4-BE49-F238E27FC236}">
                <a16:creationId xmlns:a16="http://schemas.microsoft.com/office/drawing/2014/main" id="{E918BE43-F236-31B7-5727-F54D44BC701B}"/>
              </a:ext>
            </a:extLst>
          </p:cNvPr>
          <p:cNvSpPr>
            <a:spLocks noGrp="1"/>
          </p:cNvSpPr>
          <p:nvPr>
            <p:ph idx="1"/>
          </p:nvPr>
        </p:nvSpPr>
        <p:spPr/>
        <p:txBody>
          <a:bodyPr/>
          <a:lstStyle/>
          <a:p>
            <a:r>
              <a:rPr kumimoji="1" lang="en-US" altLang="ja-JP" dirty="0"/>
              <a:t>UTokyo Account </a:t>
            </a:r>
            <a:r>
              <a:rPr lang="ja-JP" altLang="en-US" dirty="0"/>
              <a:t>一つで</a:t>
            </a:r>
            <a:r>
              <a:rPr lang="ja-JP" altLang="en-US" sz="2000" dirty="0"/>
              <a:t>（極力）</a:t>
            </a:r>
            <a:r>
              <a:rPr lang="ja-JP" altLang="en-US" dirty="0"/>
              <a:t>すべてが使えるように</a:t>
            </a:r>
            <a:endParaRPr lang="en-US" altLang="ja-JP" dirty="0"/>
          </a:p>
          <a:p>
            <a:pPr lvl="1"/>
            <a:r>
              <a:rPr kumimoji="1" lang="ja-JP" altLang="en-US" dirty="0">
                <a:solidFill>
                  <a:srgbClr val="0070C0"/>
                </a:solidFill>
              </a:rPr>
              <a:t>シングルサインオン </a:t>
            </a:r>
            <a:r>
              <a:rPr kumimoji="1" lang="en-US" altLang="ja-JP" dirty="0">
                <a:solidFill>
                  <a:srgbClr val="0070C0"/>
                </a:solidFill>
              </a:rPr>
              <a:t>Single Sign On (SSO)</a:t>
            </a:r>
          </a:p>
        </p:txBody>
      </p:sp>
      <p:grpSp>
        <p:nvGrpSpPr>
          <p:cNvPr id="16" name="グループ化 15">
            <a:extLst>
              <a:ext uri="{FF2B5EF4-FFF2-40B4-BE49-F238E27FC236}">
                <a16:creationId xmlns:a16="http://schemas.microsoft.com/office/drawing/2014/main" id="{C19BD046-74EC-B570-EE49-D5559D85D945}"/>
              </a:ext>
            </a:extLst>
          </p:cNvPr>
          <p:cNvGrpSpPr/>
          <p:nvPr/>
        </p:nvGrpSpPr>
        <p:grpSpPr>
          <a:xfrm>
            <a:off x="321540" y="3699820"/>
            <a:ext cx="11548919" cy="1847614"/>
            <a:chOff x="321540" y="3699820"/>
            <a:chExt cx="11548919" cy="1847614"/>
          </a:xfrm>
        </p:grpSpPr>
        <p:grpSp>
          <p:nvGrpSpPr>
            <p:cNvPr id="47" name="グループ化 46">
              <a:extLst>
                <a:ext uri="{FF2B5EF4-FFF2-40B4-BE49-F238E27FC236}">
                  <a16:creationId xmlns:a16="http://schemas.microsoft.com/office/drawing/2014/main" id="{106821CD-989B-E90E-4955-942955DA752D}"/>
                </a:ext>
              </a:extLst>
            </p:cNvPr>
            <p:cNvGrpSpPr/>
            <p:nvPr/>
          </p:nvGrpSpPr>
          <p:grpSpPr>
            <a:xfrm>
              <a:off x="321540" y="3699820"/>
              <a:ext cx="11548919" cy="1837233"/>
              <a:chOff x="349610" y="3500238"/>
              <a:chExt cx="11548919" cy="1837233"/>
            </a:xfrm>
          </p:grpSpPr>
          <p:sp>
            <p:nvSpPr>
              <p:cNvPr id="28" name="テキスト ボックス 27">
                <a:hlinkClick r:id="rId2"/>
                <a:extLst>
                  <a:ext uri="{FF2B5EF4-FFF2-40B4-BE49-F238E27FC236}">
                    <a16:creationId xmlns:a16="http://schemas.microsoft.com/office/drawing/2014/main" id="{03C7A314-D77A-B38F-5169-84BFC41AB89E}"/>
                  </a:ext>
                </a:extLst>
              </p:cNvPr>
              <p:cNvSpPr txBox="1"/>
              <p:nvPr/>
            </p:nvSpPr>
            <p:spPr>
              <a:xfrm>
                <a:off x="349610" y="4998917"/>
                <a:ext cx="11548919" cy="338554"/>
              </a:xfrm>
              <a:prstGeom prst="rect">
                <a:avLst/>
              </a:prstGeom>
              <a:noFill/>
              <a:ln w="28575">
                <a:solidFill>
                  <a:srgbClr val="FF0000"/>
                </a:solidFill>
              </a:ln>
            </p:spPr>
            <p:txBody>
              <a:bodyPr wrap="square" rtlCol="0">
                <a:spAutoFit/>
              </a:bodyPr>
              <a:lstStyle/>
              <a:p>
                <a:pPr algn="ctr"/>
                <a:r>
                  <a:rPr kumimoji="1" lang="en-US" altLang="ja-JP" sz="1600" b="1" dirty="0"/>
                  <a:t>UTokyo Account (</a:t>
                </a:r>
                <a:r>
                  <a:rPr kumimoji="1" lang="en-US" altLang="ja-JP" sz="1600" b="1" dirty="0" err="1"/>
                  <a:t>utac</a:t>
                </a:r>
                <a:r>
                  <a:rPr kumimoji="1" lang="en-US" altLang="ja-JP" sz="1600" b="1" dirty="0"/>
                  <a:t>)</a:t>
                </a:r>
                <a:endParaRPr kumimoji="1" lang="ja-JP" altLang="en-US" sz="1600" b="1" dirty="0"/>
              </a:p>
            </p:txBody>
          </p:sp>
          <p:grpSp>
            <p:nvGrpSpPr>
              <p:cNvPr id="40" name="グループ化 39">
                <a:extLst>
                  <a:ext uri="{FF2B5EF4-FFF2-40B4-BE49-F238E27FC236}">
                    <a16:creationId xmlns:a16="http://schemas.microsoft.com/office/drawing/2014/main" id="{67E99549-86D8-2959-436F-0DF43B16CE21}"/>
                  </a:ext>
                </a:extLst>
              </p:cNvPr>
              <p:cNvGrpSpPr/>
              <p:nvPr/>
            </p:nvGrpSpPr>
            <p:grpSpPr>
              <a:xfrm>
                <a:off x="9856816" y="4131527"/>
                <a:ext cx="2041713" cy="867390"/>
                <a:chOff x="9856816" y="4131527"/>
                <a:chExt cx="2041713" cy="867390"/>
              </a:xfrm>
            </p:grpSpPr>
            <p:sp>
              <p:nvSpPr>
                <p:cNvPr id="25" name="テキスト ボックス 24">
                  <a:hlinkClick r:id="rId3"/>
                  <a:extLst>
                    <a:ext uri="{FF2B5EF4-FFF2-40B4-BE49-F238E27FC236}">
                      <a16:creationId xmlns:a16="http://schemas.microsoft.com/office/drawing/2014/main" id="{1ABA17C4-36CF-8858-E998-713B76D16A08}"/>
                    </a:ext>
                  </a:extLst>
                </p:cNvPr>
                <p:cNvSpPr txBox="1"/>
                <p:nvPr/>
              </p:nvSpPr>
              <p:spPr>
                <a:xfrm>
                  <a:off x="9856816" y="4131527"/>
                  <a:ext cx="2041713" cy="646331"/>
                </a:xfrm>
                <a:prstGeom prst="rect">
                  <a:avLst/>
                </a:prstGeom>
                <a:noFill/>
                <a:ln>
                  <a:solidFill>
                    <a:schemeClr val="tx1"/>
                  </a:solidFill>
                </a:ln>
              </p:spPr>
              <p:txBody>
                <a:bodyPr wrap="none" rtlCol="0">
                  <a:spAutoFit/>
                </a:bodyPr>
                <a:lstStyle/>
                <a:p>
                  <a:r>
                    <a:rPr kumimoji="1" lang="en-US" altLang="ja-JP" sz="3600" b="1" dirty="0">
                      <a:solidFill>
                        <a:schemeClr val="tx1">
                          <a:lumMod val="50000"/>
                          <a:lumOff val="50000"/>
                        </a:schemeClr>
                      </a:solidFill>
                    </a:rPr>
                    <a:t>Microsoft</a:t>
                  </a:r>
                  <a:endParaRPr kumimoji="1" lang="ja-JP" altLang="en-US" sz="3600" b="1" dirty="0">
                    <a:solidFill>
                      <a:schemeClr val="tx1">
                        <a:lumMod val="50000"/>
                        <a:lumOff val="50000"/>
                      </a:schemeClr>
                    </a:solidFill>
                  </a:endParaRPr>
                </a:p>
              </p:txBody>
            </p:sp>
            <p:cxnSp>
              <p:nvCxnSpPr>
                <p:cNvPr id="31" name="直線矢印コネクタ 30">
                  <a:extLst>
                    <a:ext uri="{FF2B5EF4-FFF2-40B4-BE49-F238E27FC236}">
                      <a16:creationId xmlns:a16="http://schemas.microsoft.com/office/drawing/2014/main" id="{7EF0676B-5239-CD17-D43C-17283EA552BC}"/>
                    </a:ext>
                  </a:extLst>
                </p:cNvPr>
                <p:cNvCxnSpPr>
                  <a:cxnSpLocks/>
                  <a:endCxn id="25" idx="2"/>
                </p:cNvCxnSpPr>
                <p:nvPr/>
              </p:nvCxnSpPr>
              <p:spPr>
                <a:xfrm flipV="1">
                  <a:off x="10877672" y="4777858"/>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2043448F-BE75-BCDC-B5D5-64695DFDC28C}"/>
                  </a:ext>
                </a:extLst>
              </p:cNvPr>
              <p:cNvGrpSpPr/>
              <p:nvPr/>
            </p:nvGrpSpPr>
            <p:grpSpPr>
              <a:xfrm>
                <a:off x="8203668" y="4131527"/>
                <a:ext cx="1516762" cy="863899"/>
                <a:chOff x="8203668" y="4131527"/>
                <a:chExt cx="1516762" cy="863899"/>
              </a:xfrm>
            </p:grpSpPr>
            <p:sp>
              <p:nvSpPr>
                <p:cNvPr id="23" name="テキスト ボックス 22">
                  <a:hlinkClick r:id="rId4"/>
                  <a:extLst>
                    <a:ext uri="{FF2B5EF4-FFF2-40B4-BE49-F238E27FC236}">
                      <a16:creationId xmlns:a16="http://schemas.microsoft.com/office/drawing/2014/main" id="{01A82A13-3B6E-03CB-926C-18563C023C8C}"/>
                    </a:ext>
                  </a:extLst>
                </p:cNvPr>
                <p:cNvSpPr txBox="1"/>
                <p:nvPr/>
              </p:nvSpPr>
              <p:spPr>
                <a:xfrm>
                  <a:off x="8203668" y="4131527"/>
                  <a:ext cx="1516762"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G</a:t>
                  </a:r>
                  <a:r>
                    <a:rPr kumimoji="1" lang="en-US" altLang="ja-JP" sz="3600" dirty="0">
                      <a:solidFill>
                        <a:srgbClr val="FF0000"/>
                      </a:solidFill>
                    </a:rPr>
                    <a:t>o</a:t>
                  </a:r>
                  <a:r>
                    <a:rPr kumimoji="1" lang="en-US" altLang="ja-JP" sz="3600" dirty="0">
                      <a:solidFill>
                        <a:srgbClr val="FFC000"/>
                      </a:solidFill>
                    </a:rPr>
                    <a:t>o</a:t>
                  </a:r>
                  <a:r>
                    <a:rPr kumimoji="1" lang="en-US" altLang="ja-JP" sz="3600" dirty="0">
                      <a:solidFill>
                        <a:srgbClr val="0066FF"/>
                      </a:solidFill>
                    </a:rPr>
                    <a:t>g</a:t>
                  </a:r>
                  <a:r>
                    <a:rPr kumimoji="1" lang="en-US" altLang="ja-JP" sz="3600" dirty="0">
                      <a:solidFill>
                        <a:srgbClr val="00B050"/>
                      </a:solidFill>
                    </a:rPr>
                    <a:t>l</a:t>
                  </a:r>
                  <a:r>
                    <a:rPr kumimoji="1" lang="en-US" altLang="ja-JP" sz="3600" dirty="0">
                      <a:solidFill>
                        <a:srgbClr val="FF0000"/>
                      </a:solidFill>
                    </a:rPr>
                    <a:t>e</a:t>
                  </a:r>
                  <a:endParaRPr kumimoji="1" lang="ja-JP" altLang="en-US" sz="3600" dirty="0">
                    <a:solidFill>
                      <a:srgbClr val="FF0000"/>
                    </a:solidFill>
                  </a:endParaRPr>
                </a:p>
              </p:txBody>
            </p:sp>
            <p:cxnSp>
              <p:nvCxnSpPr>
                <p:cNvPr id="33" name="直線矢印コネクタ 32">
                  <a:extLst>
                    <a:ext uri="{FF2B5EF4-FFF2-40B4-BE49-F238E27FC236}">
                      <a16:creationId xmlns:a16="http://schemas.microsoft.com/office/drawing/2014/main" id="{A66F0BA3-7566-3F6C-640A-11DD1F04DEB7}"/>
                    </a:ext>
                  </a:extLst>
                </p:cNvPr>
                <p:cNvCxnSpPr>
                  <a:cxnSpLocks/>
                </p:cNvCxnSpPr>
                <p:nvPr/>
              </p:nvCxnSpPr>
              <p:spPr>
                <a:xfrm flipV="1">
                  <a:off x="8962048" y="4774367"/>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D8349B15-0E70-E90C-EFA0-57095E1C7BCC}"/>
                  </a:ext>
                </a:extLst>
              </p:cNvPr>
              <p:cNvGrpSpPr/>
              <p:nvPr/>
            </p:nvGrpSpPr>
            <p:grpSpPr>
              <a:xfrm>
                <a:off x="6733262" y="4131527"/>
                <a:ext cx="1334020" cy="863898"/>
                <a:chOff x="6733262" y="4131527"/>
                <a:chExt cx="1334020" cy="863898"/>
              </a:xfrm>
            </p:grpSpPr>
            <p:sp>
              <p:nvSpPr>
                <p:cNvPr id="24" name="テキスト ボックス 23">
                  <a:hlinkClick r:id="rId5"/>
                  <a:extLst>
                    <a:ext uri="{FF2B5EF4-FFF2-40B4-BE49-F238E27FC236}">
                      <a16:creationId xmlns:a16="http://schemas.microsoft.com/office/drawing/2014/main" id="{324F8E7A-C136-B994-24B2-3ABA7668B8CF}"/>
                    </a:ext>
                  </a:extLst>
                </p:cNvPr>
                <p:cNvSpPr txBox="1"/>
                <p:nvPr/>
              </p:nvSpPr>
              <p:spPr>
                <a:xfrm>
                  <a:off x="6733262" y="4131527"/>
                  <a:ext cx="1334020" cy="646331"/>
                </a:xfrm>
                <a:prstGeom prst="rect">
                  <a:avLst/>
                </a:prstGeom>
                <a:solidFill>
                  <a:srgbClr val="8B217E"/>
                </a:solidFill>
                <a:ln>
                  <a:solidFill>
                    <a:schemeClr val="tx1"/>
                  </a:solidFill>
                </a:ln>
              </p:spPr>
              <p:txBody>
                <a:bodyPr wrap="none" rtlCol="0">
                  <a:spAutoFit/>
                </a:bodyPr>
                <a:lstStyle/>
                <a:p>
                  <a:r>
                    <a:rPr kumimoji="1" lang="en-US" altLang="ja-JP" sz="3600" b="1" dirty="0">
                      <a:solidFill>
                        <a:schemeClr val="bg1"/>
                      </a:solidFill>
                    </a:rPr>
                    <a:t> slack </a:t>
                  </a:r>
                  <a:endParaRPr kumimoji="1" lang="ja-JP" altLang="en-US" sz="3600" b="1" dirty="0">
                    <a:solidFill>
                      <a:schemeClr val="bg1"/>
                    </a:solidFill>
                  </a:endParaRPr>
                </a:p>
              </p:txBody>
            </p:sp>
            <p:cxnSp>
              <p:nvCxnSpPr>
                <p:cNvPr id="34" name="直線矢印コネクタ 33">
                  <a:extLst>
                    <a:ext uri="{FF2B5EF4-FFF2-40B4-BE49-F238E27FC236}">
                      <a16:creationId xmlns:a16="http://schemas.microsoft.com/office/drawing/2014/main" id="{F737E881-AF5C-0AAE-77AD-05AE9DC60C50}"/>
                    </a:ext>
                  </a:extLst>
                </p:cNvPr>
                <p:cNvCxnSpPr>
                  <a:cxnSpLocks/>
                </p:cNvCxnSpPr>
                <p:nvPr/>
              </p:nvCxnSpPr>
              <p:spPr>
                <a:xfrm flipV="1">
                  <a:off x="7400270" y="4774366"/>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E475EA2B-9F4A-9C1E-B5C7-8773474FD446}"/>
                  </a:ext>
                </a:extLst>
              </p:cNvPr>
              <p:cNvGrpSpPr/>
              <p:nvPr/>
            </p:nvGrpSpPr>
            <p:grpSpPr>
              <a:xfrm>
                <a:off x="5383595" y="4131528"/>
                <a:ext cx="1213281" cy="870880"/>
                <a:chOff x="5383595" y="4131528"/>
                <a:chExt cx="1213281" cy="870880"/>
              </a:xfrm>
            </p:grpSpPr>
            <p:sp>
              <p:nvSpPr>
                <p:cNvPr id="22" name="テキスト ボックス 21">
                  <a:hlinkClick r:id="rId6"/>
                  <a:extLst>
                    <a:ext uri="{FF2B5EF4-FFF2-40B4-BE49-F238E27FC236}">
                      <a16:creationId xmlns:a16="http://schemas.microsoft.com/office/drawing/2014/main" id="{E6DFACFB-6918-D29D-9488-E93FB89DCDCC}"/>
                    </a:ext>
                  </a:extLst>
                </p:cNvPr>
                <p:cNvSpPr txBox="1"/>
                <p:nvPr/>
              </p:nvSpPr>
              <p:spPr>
                <a:xfrm>
                  <a:off x="5383595" y="4131528"/>
                  <a:ext cx="1213281" cy="646331"/>
                </a:xfrm>
                <a:prstGeom prst="rect">
                  <a:avLst/>
                </a:prstGeom>
                <a:noFill/>
                <a:ln>
                  <a:solidFill>
                    <a:schemeClr val="tx1"/>
                  </a:solidFill>
                </a:ln>
              </p:spPr>
              <p:txBody>
                <a:bodyPr wrap="none" rtlCol="0">
                  <a:spAutoFit/>
                </a:bodyPr>
                <a:lstStyle/>
                <a:p>
                  <a:r>
                    <a:rPr kumimoji="1" lang="en-US" altLang="ja-JP" sz="3600" dirty="0">
                      <a:solidFill>
                        <a:srgbClr val="0066FF"/>
                      </a:solidFill>
                    </a:rPr>
                    <a:t>zoom</a:t>
                  </a:r>
                  <a:endParaRPr kumimoji="1" lang="ja-JP" altLang="en-US" sz="3600" dirty="0">
                    <a:solidFill>
                      <a:srgbClr val="0066FF"/>
                    </a:solidFill>
                  </a:endParaRPr>
                </a:p>
              </p:txBody>
            </p:sp>
            <p:cxnSp>
              <p:nvCxnSpPr>
                <p:cNvPr id="35" name="直線矢印コネクタ 34">
                  <a:extLst>
                    <a:ext uri="{FF2B5EF4-FFF2-40B4-BE49-F238E27FC236}">
                      <a16:creationId xmlns:a16="http://schemas.microsoft.com/office/drawing/2014/main" id="{8A8E1A74-1B6D-A2FF-414F-7FA53054DD5F}"/>
                    </a:ext>
                  </a:extLst>
                </p:cNvPr>
                <p:cNvCxnSpPr>
                  <a:cxnSpLocks/>
                </p:cNvCxnSpPr>
                <p:nvPr/>
              </p:nvCxnSpPr>
              <p:spPr>
                <a:xfrm flipV="1">
                  <a:off x="5990235" y="4781349"/>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2A337E26-FC25-3139-62AD-A0A7CFB4DE78}"/>
                  </a:ext>
                </a:extLst>
              </p:cNvPr>
              <p:cNvGrpSpPr/>
              <p:nvPr/>
            </p:nvGrpSpPr>
            <p:grpSpPr>
              <a:xfrm>
                <a:off x="3309479" y="4131531"/>
                <a:ext cx="1937730" cy="863893"/>
                <a:chOff x="3309479" y="4131531"/>
                <a:chExt cx="1937730" cy="863893"/>
              </a:xfrm>
            </p:grpSpPr>
            <p:pic>
              <p:nvPicPr>
                <p:cNvPr id="20" name="図 19">
                  <a:hlinkClick r:id="rId7"/>
                  <a:extLst>
                    <a:ext uri="{FF2B5EF4-FFF2-40B4-BE49-F238E27FC236}">
                      <a16:creationId xmlns:a16="http://schemas.microsoft.com/office/drawing/2014/main" id="{BCF379F5-29C1-3B8B-A9C3-CE3547505ABA}"/>
                    </a:ext>
                  </a:extLst>
                </p:cNvPr>
                <p:cNvPicPr>
                  <a:picLocks noChangeAspect="1"/>
                </p:cNvPicPr>
                <p:nvPr/>
              </p:nvPicPr>
              <p:blipFill rotWithShape="1">
                <a:blip r:embed="rId8"/>
                <a:srcRect l="7826" r="34097"/>
                <a:stretch/>
              </p:blipFill>
              <p:spPr>
                <a:xfrm>
                  <a:off x="3309479" y="4131531"/>
                  <a:ext cx="1937730" cy="646331"/>
                </a:xfrm>
                <a:prstGeom prst="rect">
                  <a:avLst/>
                </a:prstGeom>
                <a:ln>
                  <a:solidFill>
                    <a:schemeClr val="tx1"/>
                  </a:solidFill>
                </a:ln>
              </p:spPr>
            </p:pic>
            <p:cxnSp>
              <p:nvCxnSpPr>
                <p:cNvPr id="36" name="直線矢印コネクタ 35">
                  <a:extLst>
                    <a:ext uri="{FF2B5EF4-FFF2-40B4-BE49-F238E27FC236}">
                      <a16:creationId xmlns:a16="http://schemas.microsoft.com/office/drawing/2014/main" id="{A46A0926-CAD1-3508-5322-AB3B8A8FEE51}"/>
                    </a:ext>
                  </a:extLst>
                </p:cNvPr>
                <p:cNvCxnSpPr>
                  <a:cxnSpLocks/>
                </p:cNvCxnSpPr>
                <p:nvPr/>
              </p:nvCxnSpPr>
              <p:spPr>
                <a:xfrm flipV="1">
                  <a:off x="4277492" y="4774365"/>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3889BA5-4630-6233-052E-7676E0CCB7D9}"/>
                  </a:ext>
                </a:extLst>
              </p:cNvPr>
              <p:cNvGrpSpPr/>
              <p:nvPr/>
            </p:nvGrpSpPr>
            <p:grpSpPr>
              <a:xfrm>
                <a:off x="2230830" y="4131528"/>
                <a:ext cx="940561" cy="863895"/>
                <a:chOff x="2230830" y="4131528"/>
                <a:chExt cx="940561" cy="863895"/>
              </a:xfrm>
            </p:grpSpPr>
            <p:pic>
              <p:nvPicPr>
                <p:cNvPr id="18" name="図 17">
                  <a:hlinkClick r:id="rId9"/>
                  <a:extLst>
                    <a:ext uri="{FF2B5EF4-FFF2-40B4-BE49-F238E27FC236}">
                      <a16:creationId xmlns:a16="http://schemas.microsoft.com/office/drawing/2014/main" id="{B21CDEB8-B331-AA64-4CE4-29B24BC4898F}"/>
                    </a:ext>
                  </a:extLst>
                </p:cNvPr>
                <p:cNvPicPr>
                  <a:picLocks noChangeAspect="1"/>
                </p:cNvPicPr>
                <p:nvPr/>
              </p:nvPicPr>
              <p:blipFill rotWithShape="1">
                <a:blip r:embed="rId10"/>
                <a:srcRect t="15908" b="15374"/>
                <a:stretch/>
              </p:blipFill>
              <p:spPr>
                <a:xfrm>
                  <a:off x="2230830" y="4131528"/>
                  <a:ext cx="940561" cy="646332"/>
                </a:xfrm>
                <a:prstGeom prst="rect">
                  <a:avLst/>
                </a:prstGeom>
                <a:ln>
                  <a:solidFill>
                    <a:schemeClr val="tx1"/>
                  </a:solidFill>
                </a:ln>
              </p:spPr>
            </p:pic>
            <p:cxnSp>
              <p:nvCxnSpPr>
                <p:cNvPr id="37" name="直線矢印コネクタ 36">
                  <a:extLst>
                    <a:ext uri="{FF2B5EF4-FFF2-40B4-BE49-F238E27FC236}">
                      <a16:creationId xmlns:a16="http://schemas.microsoft.com/office/drawing/2014/main" id="{48076465-2B82-8B86-B510-C6A7C3970747}"/>
                    </a:ext>
                  </a:extLst>
                </p:cNvPr>
                <p:cNvCxnSpPr>
                  <a:cxnSpLocks/>
                </p:cNvCxnSpPr>
                <p:nvPr/>
              </p:nvCxnSpPr>
              <p:spPr>
                <a:xfrm flipV="1">
                  <a:off x="2699381" y="4774364"/>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8830B0B2-FD6E-C528-D708-E1C59834430E}"/>
                  </a:ext>
                </a:extLst>
              </p:cNvPr>
              <p:cNvGrpSpPr/>
              <p:nvPr/>
            </p:nvGrpSpPr>
            <p:grpSpPr>
              <a:xfrm>
                <a:off x="349610" y="3500238"/>
                <a:ext cx="1743132" cy="1491694"/>
                <a:chOff x="349610" y="3500238"/>
                <a:chExt cx="1743132" cy="1491694"/>
              </a:xfrm>
            </p:grpSpPr>
            <p:sp>
              <p:nvSpPr>
                <p:cNvPr id="21" name="テキスト ボックス 20">
                  <a:hlinkClick r:id="rId11"/>
                  <a:extLst>
                    <a:ext uri="{FF2B5EF4-FFF2-40B4-BE49-F238E27FC236}">
                      <a16:creationId xmlns:a16="http://schemas.microsoft.com/office/drawing/2014/main" id="{F1A3018D-BB8F-B8FF-6CD6-7D7530FD0937}"/>
                    </a:ext>
                  </a:extLst>
                </p:cNvPr>
                <p:cNvSpPr txBox="1"/>
                <p:nvPr/>
              </p:nvSpPr>
              <p:spPr>
                <a:xfrm>
                  <a:off x="349610" y="3500238"/>
                  <a:ext cx="1743132" cy="584775"/>
                </a:xfrm>
                <a:prstGeom prst="rect">
                  <a:avLst/>
                </a:prstGeom>
                <a:noFill/>
                <a:ln>
                  <a:solidFill>
                    <a:schemeClr val="tx1"/>
                  </a:solidFill>
                </a:ln>
              </p:spPr>
              <p:txBody>
                <a:bodyPr wrap="square" rtlCol="0">
                  <a:spAutoFit/>
                </a:bodyPr>
                <a:lstStyle/>
                <a:p>
                  <a:pPr algn="ctr"/>
                  <a:r>
                    <a:rPr kumimoji="1" lang="en-US" altLang="ja-JP" sz="1600" dirty="0"/>
                    <a:t>   UTokyo Wi-Fi, </a:t>
                  </a:r>
                  <a:r>
                    <a:rPr kumimoji="1" lang="en-US" altLang="ja-JP" sz="1600" dirty="0" err="1"/>
                    <a:t>eduroam</a:t>
                  </a:r>
                  <a:endParaRPr kumimoji="1" lang="ja-JP" altLang="en-US" sz="1600" dirty="0"/>
                </a:p>
              </p:txBody>
            </p:sp>
            <p:sp>
              <p:nvSpPr>
                <p:cNvPr id="29" name="テキスト ボックス 28">
                  <a:hlinkClick r:id="rId12"/>
                  <a:extLst>
                    <a:ext uri="{FF2B5EF4-FFF2-40B4-BE49-F238E27FC236}">
                      <a16:creationId xmlns:a16="http://schemas.microsoft.com/office/drawing/2014/main" id="{D75F34FC-5A3A-0A61-CAA6-A1EE5B9D16C1}"/>
                    </a:ext>
                  </a:extLst>
                </p:cNvPr>
                <p:cNvSpPr txBox="1"/>
                <p:nvPr/>
              </p:nvSpPr>
              <p:spPr>
                <a:xfrm>
                  <a:off x="349610" y="4497365"/>
                  <a:ext cx="1739579" cy="276999"/>
                </a:xfrm>
                <a:prstGeom prst="rect">
                  <a:avLst/>
                </a:prstGeom>
                <a:noFill/>
                <a:ln>
                  <a:solidFill>
                    <a:schemeClr val="tx1"/>
                  </a:solidFill>
                </a:ln>
              </p:spPr>
              <p:txBody>
                <a:bodyPr wrap="none" rtlCol="0">
                  <a:spAutoFit/>
                </a:bodyPr>
                <a:lstStyle/>
                <a:p>
                  <a:r>
                    <a:rPr lang="en-US" altLang="ja-JP" sz="1200" dirty="0"/>
                    <a:t>Wi-Fi</a:t>
                  </a:r>
                  <a:r>
                    <a:rPr lang="ja-JP" altLang="en-US" sz="1200" dirty="0"/>
                    <a:t>用アカウント発行</a:t>
                  </a:r>
                  <a:endParaRPr kumimoji="1" lang="ja-JP" altLang="en-US" sz="1200" dirty="0"/>
                </a:p>
              </p:txBody>
            </p:sp>
            <p:cxnSp>
              <p:nvCxnSpPr>
                <p:cNvPr id="38" name="直線矢印コネクタ 37">
                  <a:extLst>
                    <a:ext uri="{FF2B5EF4-FFF2-40B4-BE49-F238E27FC236}">
                      <a16:creationId xmlns:a16="http://schemas.microsoft.com/office/drawing/2014/main" id="{A8769216-1267-835E-51C1-3FEBF60C7BE4}"/>
                    </a:ext>
                  </a:extLst>
                </p:cNvPr>
                <p:cNvCxnSpPr>
                  <a:cxnSpLocks/>
                </p:cNvCxnSpPr>
                <p:nvPr/>
              </p:nvCxnSpPr>
              <p:spPr>
                <a:xfrm flipV="1">
                  <a:off x="1219398" y="4770873"/>
                  <a:ext cx="1" cy="221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634F2EE-7D67-D27D-0F12-E28A75EE64A8}"/>
                    </a:ext>
                  </a:extLst>
                </p:cNvPr>
                <p:cNvCxnSpPr>
                  <a:cxnSpLocks/>
                  <a:endCxn id="21" idx="2"/>
                </p:cNvCxnSpPr>
                <p:nvPr/>
              </p:nvCxnSpPr>
              <p:spPr>
                <a:xfrm flipV="1">
                  <a:off x="1219397" y="4085013"/>
                  <a:ext cx="1779" cy="4195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 name="図 7" descr="ロゴ&#10;&#10;自動的に生成された説明">
              <a:hlinkClick r:id="rId13"/>
              <a:extLst>
                <a:ext uri="{FF2B5EF4-FFF2-40B4-BE49-F238E27FC236}">
                  <a16:creationId xmlns:a16="http://schemas.microsoft.com/office/drawing/2014/main" id="{7B794D20-1524-85F1-7807-799C11091D87}"/>
                </a:ext>
              </a:extLst>
            </p:cNvPr>
            <p:cNvPicPr>
              <a:picLocks noChangeAspect="1"/>
            </p:cNvPicPr>
            <p:nvPr/>
          </p:nvPicPr>
          <p:blipFill>
            <a:blip r:embed="rId14"/>
            <a:stretch>
              <a:fillRect/>
            </a:stretch>
          </p:blipFill>
          <p:spPr>
            <a:xfrm>
              <a:off x="2816919" y="3979862"/>
              <a:ext cx="338554" cy="338554"/>
            </a:xfrm>
            <a:prstGeom prst="rect">
              <a:avLst/>
            </a:prstGeom>
          </p:spPr>
        </p:pic>
        <p:pic>
          <p:nvPicPr>
            <p:cNvPr id="9" name="図 8" descr="ロゴ&#10;&#10;自動的に生成された説明">
              <a:hlinkClick r:id="rId15"/>
              <a:extLst>
                <a:ext uri="{FF2B5EF4-FFF2-40B4-BE49-F238E27FC236}">
                  <a16:creationId xmlns:a16="http://schemas.microsoft.com/office/drawing/2014/main" id="{2AC02758-7111-17B0-FCF1-984C631920B2}"/>
                </a:ext>
              </a:extLst>
            </p:cNvPr>
            <p:cNvPicPr>
              <a:picLocks noChangeAspect="1"/>
            </p:cNvPicPr>
            <p:nvPr/>
          </p:nvPicPr>
          <p:blipFill>
            <a:blip r:embed="rId14"/>
            <a:stretch>
              <a:fillRect/>
            </a:stretch>
          </p:blipFill>
          <p:spPr>
            <a:xfrm>
              <a:off x="4880585" y="3985883"/>
              <a:ext cx="338554" cy="338554"/>
            </a:xfrm>
            <a:prstGeom prst="rect">
              <a:avLst/>
            </a:prstGeom>
          </p:spPr>
        </p:pic>
        <p:pic>
          <p:nvPicPr>
            <p:cNvPr id="10" name="図 9" descr="ロゴ&#10;&#10;自動的に生成された説明">
              <a:hlinkClick r:id="rId16"/>
              <a:extLst>
                <a:ext uri="{FF2B5EF4-FFF2-40B4-BE49-F238E27FC236}">
                  <a16:creationId xmlns:a16="http://schemas.microsoft.com/office/drawing/2014/main" id="{F302512D-37D6-BF93-B7F1-1B9A222A6940}"/>
                </a:ext>
              </a:extLst>
            </p:cNvPr>
            <p:cNvPicPr>
              <a:picLocks noChangeAspect="1"/>
            </p:cNvPicPr>
            <p:nvPr/>
          </p:nvPicPr>
          <p:blipFill>
            <a:blip r:embed="rId14"/>
            <a:stretch>
              <a:fillRect/>
            </a:stretch>
          </p:blipFill>
          <p:spPr>
            <a:xfrm>
              <a:off x="6230252" y="3985883"/>
              <a:ext cx="338554" cy="338554"/>
            </a:xfrm>
            <a:prstGeom prst="rect">
              <a:avLst/>
            </a:prstGeom>
          </p:spPr>
        </p:pic>
        <p:pic>
          <p:nvPicPr>
            <p:cNvPr id="11" name="図 10" descr="ロゴ&#10;&#10;自動的に生成された説明">
              <a:hlinkClick r:id="rId17"/>
              <a:extLst>
                <a:ext uri="{FF2B5EF4-FFF2-40B4-BE49-F238E27FC236}">
                  <a16:creationId xmlns:a16="http://schemas.microsoft.com/office/drawing/2014/main" id="{9D8BA068-4CB9-9A48-DCD6-76F01DF04D85}"/>
                </a:ext>
              </a:extLst>
            </p:cNvPr>
            <p:cNvPicPr>
              <a:picLocks noChangeAspect="1"/>
            </p:cNvPicPr>
            <p:nvPr/>
          </p:nvPicPr>
          <p:blipFill>
            <a:blip r:embed="rId14"/>
            <a:stretch>
              <a:fillRect/>
            </a:stretch>
          </p:blipFill>
          <p:spPr>
            <a:xfrm>
              <a:off x="7700658" y="3985883"/>
              <a:ext cx="338554" cy="338554"/>
            </a:xfrm>
            <a:prstGeom prst="rect">
              <a:avLst/>
            </a:prstGeom>
          </p:spPr>
        </p:pic>
        <p:pic>
          <p:nvPicPr>
            <p:cNvPr id="12" name="図 11" descr="ロゴ&#10;&#10;自動的に生成された説明">
              <a:hlinkClick r:id="rId18"/>
              <a:extLst>
                <a:ext uri="{FF2B5EF4-FFF2-40B4-BE49-F238E27FC236}">
                  <a16:creationId xmlns:a16="http://schemas.microsoft.com/office/drawing/2014/main" id="{28FA5A19-16D5-8252-EE7F-83C3D1EF1C97}"/>
                </a:ext>
              </a:extLst>
            </p:cNvPr>
            <p:cNvPicPr>
              <a:picLocks noChangeAspect="1"/>
            </p:cNvPicPr>
            <p:nvPr/>
          </p:nvPicPr>
          <p:blipFill>
            <a:blip r:embed="rId14"/>
            <a:stretch>
              <a:fillRect/>
            </a:stretch>
          </p:blipFill>
          <p:spPr>
            <a:xfrm>
              <a:off x="9357952" y="3979862"/>
              <a:ext cx="338554" cy="338554"/>
            </a:xfrm>
            <a:prstGeom prst="rect">
              <a:avLst/>
            </a:prstGeom>
          </p:spPr>
        </p:pic>
        <p:pic>
          <p:nvPicPr>
            <p:cNvPr id="13" name="図 12" descr="ロゴ&#10;&#10;自動的に生成された説明">
              <a:hlinkClick r:id="rId19"/>
              <a:extLst>
                <a:ext uri="{FF2B5EF4-FFF2-40B4-BE49-F238E27FC236}">
                  <a16:creationId xmlns:a16="http://schemas.microsoft.com/office/drawing/2014/main" id="{72C092CC-35B9-3141-C8AF-365C49B51031}"/>
                </a:ext>
              </a:extLst>
            </p:cNvPr>
            <p:cNvPicPr>
              <a:picLocks noChangeAspect="1"/>
            </p:cNvPicPr>
            <p:nvPr/>
          </p:nvPicPr>
          <p:blipFill>
            <a:blip r:embed="rId14"/>
            <a:stretch>
              <a:fillRect/>
            </a:stretch>
          </p:blipFill>
          <p:spPr>
            <a:xfrm>
              <a:off x="11531905" y="3979862"/>
              <a:ext cx="338554" cy="338554"/>
            </a:xfrm>
            <a:prstGeom prst="rect">
              <a:avLst/>
            </a:prstGeom>
          </p:spPr>
        </p:pic>
        <p:pic>
          <p:nvPicPr>
            <p:cNvPr id="14" name="図 13" descr="ロゴ&#10;&#10;自動的に生成された説明">
              <a:hlinkClick r:id="rId11"/>
              <a:extLst>
                <a:ext uri="{FF2B5EF4-FFF2-40B4-BE49-F238E27FC236}">
                  <a16:creationId xmlns:a16="http://schemas.microsoft.com/office/drawing/2014/main" id="{3AEC681B-D658-C531-D0EF-B01986C5EF0B}"/>
                </a:ext>
              </a:extLst>
            </p:cNvPr>
            <p:cNvPicPr>
              <a:picLocks noChangeAspect="1"/>
            </p:cNvPicPr>
            <p:nvPr/>
          </p:nvPicPr>
          <p:blipFill>
            <a:blip r:embed="rId14"/>
            <a:stretch>
              <a:fillRect/>
            </a:stretch>
          </p:blipFill>
          <p:spPr>
            <a:xfrm>
              <a:off x="1730082" y="4367271"/>
              <a:ext cx="338554" cy="338554"/>
            </a:xfrm>
            <a:prstGeom prst="rect">
              <a:avLst/>
            </a:prstGeom>
          </p:spPr>
        </p:pic>
        <p:pic>
          <p:nvPicPr>
            <p:cNvPr id="15" name="図 14" descr="ロゴ&#10;&#10;自動的に生成された説明">
              <a:hlinkClick r:id="rId20"/>
              <a:extLst>
                <a:ext uri="{FF2B5EF4-FFF2-40B4-BE49-F238E27FC236}">
                  <a16:creationId xmlns:a16="http://schemas.microsoft.com/office/drawing/2014/main" id="{87924C59-AAAD-78E9-1DAF-61E01E549646}"/>
                </a:ext>
              </a:extLst>
            </p:cNvPr>
            <p:cNvPicPr>
              <a:picLocks noChangeAspect="1"/>
            </p:cNvPicPr>
            <p:nvPr/>
          </p:nvPicPr>
          <p:blipFill>
            <a:blip r:embed="rId14"/>
            <a:stretch>
              <a:fillRect/>
            </a:stretch>
          </p:blipFill>
          <p:spPr>
            <a:xfrm>
              <a:off x="321540" y="5208880"/>
              <a:ext cx="338554" cy="338554"/>
            </a:xfrm>
            <a:prstGeom prst="rect">
              <a:avLst/>
            </a:prstGeom>
          </p:spPr>
        </p:pic>
      </p:grpSp>
    </p:spTree>
    <p:extLst>
      <p:ext uri="{BB962C8B-B14F-4D97-AF65-F5344CB8AC3E}">
        <p14:creationId xmlns:p14="http://schemas.microsoft.com/office/powerpoint/2010/main" val="46830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F0A23-44BD-5253-ED86-245CEADEC7CF}"/>
              </a:ext>
            </a:extLst>
          </p:cNvPr>
          <p:cNvSpPr>
            <a:spLocks noGrp="1"/>
          </p:cNvSpPr>
          <p:nvPr>
            <p:ph type="title"/>
          </p:nvPr>
        </p:nvSpPr>
        <p:spPr/>
        <p:txBody>
          <a:bodyPr/>
          <a:lstStyle/>
          <a:p>
            <a:r>
              <a:rPr kumimoji="1" lang="en-US" altLang="ja-JP" dirty="0"/>
              <a:t>UTokyo Account</a:t>
            </a:r>
            <a:r>
              <a:rPr lang="ja-JP" altLang="en-US" dirty="0"/>
              <a:t>の正体</a:t>
            </a:r>
            <a:endParaRPr kumimoji="1" lang="ja-JP" altLang="en-US" dirty="0"/>
          </a:p>
        </p:txBody>
      </p:sp>
      <p:sp>
        <p:nvSpPr>
          <p:cNvPr id="3" name="コンテンツ プレースホルダー 2">
            <a:extLst>
              <a:ext uri="{FF2B5EF4-FFF2-40B4-BE49-F238E27FC236}">
                <a16:creationId xmlns:a16="http://schemas.microsoft.com/office/drawing/2014/main" id="{814035C8-1C1B-04C6-C52C-A7CDED9A34AF}"/>
              </a:ext>
            </a:extLst>
          </p:cNvPr>
          <p:cNvSpPr>
            <a:spLocks noGrp="1"/>
          </p:cNvSpPr>
          <p:nvPr>
            <p:ph idx="1"/>
          </p:nvPr>
        </p:nvSpPr>
        <p:spPr>
          <a:xfrm>
            <a:off x="312420" y="1825625"/>
            <a:ext cx="11567160" cy="4351338"/>
          </a:xfrm>
        </p:spPr>
        <p:txBody>
          <a:bodyPr/>
          <a:lstStyle/>
          <a:p>
            <a:r>
              <a:rPr kumimoji="1" lang="en-US" altLang="ja-JP" dirty="0">
                <a:solidFill>
                  <a:srgbClr val="0070C0"/>
                </a:solidFill>
              </a:rPr>
              <a:t>10</a:t>
            </a:r>
            <a:r>
              <a:rPr kumimoji="1" lang="ja-JP" altLang="en-US" dirty="0">
                <a:solidFill>
                  <a:srgbClr val="0070C0"/>
                </a:solidFill>
              </a:rPr>
              <a:t>桁の数字</a:t>
            </a:r>
            <a:r>
              <a:rPr kumimoji="1" lang="en-US" altLang="ja-JP" dirty="0">
                <a:solidFill>
                  <a:srgbClr val="0070C0"/>
                </a:solidFill>
              </a:rPr>
              <a:t>@utac.u-tokyo.ac.jp</a:t>
            </a:r>
            <a:endParaRPr lang="en-US" altLang="ja-JP" dirty="0">
              <a:solidFill>
                <a:srgbClr val="0070C0"/>
              </a:solidFill>
            </a:endParaRPr>
          </a:p>
          <a:p>
            <a:r>
              <a:rPr lang="ja-JP" altLang="en-US" dirty="0"/>
              <a:t>「</a:t>
            </a:r>
            <a:r>
              <a:rPr lang="en-US" altLang="ja-JP" dirty="0"/>
              <a:t>10</a:t>
            </a:r>
            <a:r>
              <a:rPr lang="ja-JP" altLang="en-US" dirty="0"/>
              <a:t>桁の数字」は教職員であれば職員証に書かれています（右端の</a:t>
            </a:r>
            <a:r>
              <a:rPr lang="en-US" altLang="ja-JP" dirty="0"/>
              <a:t>10</a:t>
            </a:r>
            <a:r>
              <a:rPr lang="ja-JP" altLang="en-US" dirty="0"/>
              <a:t>桁）</a:t>
            </a:r>
            <a:endParaRPr lang="en-US" altLang="ja-JP" dirty="0"/>
          </a:p>
        </p:txBody>
      </p:sp>
      <p:sp>
        <p:nvSpPr>
          <p:cNvPr id="4" name="日付プレースホルダー 3">
            <a:extLst>
              <a:ext uri="{FF2B5EF4-FFF2-40B4-BE49-F238E27FC236}">
                <a16:creationId xmlns:a16="http://schemas.microsoft.com/office/drawing/2014/main" id="{21B33320-EF45-7138-9C23-B9E59915E6E2}"/>
              </a:ext>
            </a:extLst>
          </p:cNvPr>
          <p:cNvSpPr>
            <a:spLocks noGrp="1"/>
          </p:cNvSpPr>
          <p:nvPr>
            <p:ph type="dt" sz="half" idx="10"/>
          </p:nvPr>
        </p:nvSpPr>
        <p:spPr/>
        <p:txBody>
          <a:bodyPr/>
          <a:lstStyle/>
          <a:p>
            <a:r>
              <a:rPr kumimoji="1" lang="en-US" altLang="ja-JP"/>
              <a:t>2024/3/11</a:t>
            </a:r>
            <a:endParaRPr kumimoji="1" lang="ja-JP" altLang="en-US"/>
          </a:p>
        </p:txBody>
      </p:sp>
      <p:sp>
        <p:nvSpPr>
          <p:cNvPr id="5" name="フッター プレースホルダー 4">
            <a:extLst>
              <a:ext uri="{FF2B5EF4-FFF2-40B4-BE49-F238E27FC236}">
                <a16:creationId xmlns:a16="http://schemas.microsoft.com/office/drawing/2014/main" id="{B1B8F737-8766-A27F-8011-AC9FE9B5DD4D}"/>
              </a:ext>
            </a:extLst>
          </p:cNvPr>
          <p:cNvSpPr>
            <a:spLocks noGrp="1"/>
          </p:cNvSpPr>
          <p:nvPr>
            <p:ph type="ftr" sz="quarter" idx="11"/>
          </p:nvPr>
        </p:nvSpPr>
        <p:spPr/>
        <p:txBody>
          <a:bodyPr/>
          <a:lstStyle/>
          <a:p>
            <a:r>
              <a:rPr kumimoji="1" lang="en-US" altLang="ja-JP" dirty="0"/>
              <a:t>2024</a:t>
            </a:r>
            <a:r>
              <a:rPr kumimoji="1" lang="ja-JP" altLang="en-US" dirty="0"/>
              <a:t>年</a:t>
            </a:r>
            <a:r>
              <a:rPr kumimoji="1" lang="en-US" altLang="ja-JP" dirty="0"/>
              <a:t>S</a:t>
            </a:r>
            <a:r>
              <a:rPr kumimoji="1" lang="ja-JP" altLang="en-US" dirty="0"/>
              <a:t>セメスター </a:t>
            </a:r>
            <a:r>
              <a:rPr kumimoji="1" lang="en-US" altLang="ja-JP" dirty="0"/>
              <a:t>utelecon</a:t>
            </a:r>
            <a:r>
              <a:rPr kumimoji="1" lang="ja-JP" altLang="en-US" dirty="0"/>
              <a:t>説明会</a:t>
            </a:r>
          </a:p>
        </p:txBody>
      </p:sp>
      <p:sp>
        <p:nvSpPr>
          <p:cNvPr id="6" name="スライド番号プレースホルダー 5">
            <a:extLst>
              <a:ext uri="{FF2B5EF4-FFF2-40B4-BE49-F238E27FC236}">
                <a16:creationId xmlns:a16="http://schemas.microsoft.com/office/drawing/2014/main" id="{5B53C693-C0FC-91BB-807D-0D734658108D}"/>
              </a:ext>
            </a:extLst>
          </p:cNvPr>
          <p:cNvSpPr>
            <a:spLocks noGrp="1"/>
          </p:cNvSpPr>
          <p:nvPr>
            <p:ph type="sldNum" sz="quarter" idx="12"/>
          </p:nvPr>
        </p:nvSpPr>
        <p:spPr/>
        <p:txBody>
          <a:bodyPr/>
          <a:lstStyle/>
          <a:p>
            <a:fld id="{55E32C41-2E12-F042-B05A-CBC2BA75F68F}" type="slidenum">
              <a:rPr kumimoji="1" lang="ja-JP" altLang="en-US" smtClean="0"/>
              <a:t>9</a:t>
            </a:fld>
            <a:endParaRPr kumimoji="1" lang="ja-JP" altLang="en-US"/>
          </a:p>
        </p:txBody>
      </p:sp>
      <p:pic>
        <p:nvPicPr>
          <p:cNvPr id="8" name="図 7" descr="文字の書かれた紙&#10;&#10;自動的に生成された説明">
            <a:extLst>
              <a:ext uri="{FF2B5EF4-FFF2-40B4-BE49-F238E27FC236}">
                <a16:creationId xmlns:a16="http://schemas.microsoft.com/office/drawing/2014/main" id="{F46AA820-4C10-4EB6-CB0D-D0ACE5928C9E}"/>
              </a:ext>
            </a:extLst>
          </p:cNvPr>
          <p:cNvPicPr>
            <a:picLocks noChangeAspect="1"/>
          </p:cNvPicPr>
          <p:nvPr/>
        </p:nvPicPr>
        <p:blipFill rotWithShape="1">
          <a:blip r:embed="rId2"/>
          <a:srcRect l="11608" t="15097" r="2932" b="8587"/>
          <a:stretch/>
        </p:blipFill>
        <p:spPr>
          <a:xfrm>
            <a:off x="6804560" y="3021641"/>
            <a:ext cx="4845133" cy="3245015"/>
          </a:xfrm>
          <a:prstGeom prst="rect">
            <a:avLst/>
          </a:prstGeom>
        </p:spPr>
      </p:pic>
      <p:sp>
        <p:nvSpPr>
          <p:cNvPr id="10" name="正方形/長方形 9">
            <a:extLst>
              <a:ext uri="{FF2B5EF4-FFF2-40B4-BE49-F238E27FC236}">
                <a16:creationId xmlns:a16="http://schemas.microsoft.com/office/drawing/2014/main" id="{A8D00D58-0425-0C68-7B19-ECDCF4F2AD07}"/>
              </a:ext>
            </a:extLst>
          </p:cNvPr>
          <p:cNvSpPr/>
          <p:nvPr/>
        </p:nvSpPr>
        <p:spPr>
          <a:xfrm>
            <a:off x="9836958" y="6032500"/>
            <a:ext cx="1717733" cy="234155"/>
          </a:xfrm>
          <a:prstGeom prst="rect">
            <a:avLst/>
          </a:prstGeom>
          <a:solidFill>
            <a:schemeClr val="tx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F591703-59BA-7043-1012-0FCBB6E6C17E}"/>
              </a:ext>
            </a:extLst>
          </p:cNvPr>
          <p:cNvSpPr/>
          <p:nvPr/>
        </p:nvSpPr>
        <p:spPr>
          <a:xfrm>
            <a:off x="268990" y="4101338"/>
            <a:ext cx="3721553" cy="25552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0070C0"/>
                </a:solidFill>
              </a:rPr>
              <a:t>000000 003456 789012</a:t>
            </a:r>
            <a:endParaRPr kumimoji="1" lang="ja-JP" altLang="en-US" sz="2400" dirty="0">
              <a:solidFill>
                <a:srgbClr val="0070C0"/>
              </a:solidFill>
            </a:endParaRPr>
          </a:p>
        </p:txBody>
      </p:sp>
      <p:cxnSp>
        <p:nvCxnSpPr>
          <p:cNvPr id="13" name="直線コネクタ 12">
            <a:extLst>
              <a:ext uri="{FF2B5EF4-FFF2-40B4-BE49-F238E27FC236}">
                <a16:creationId xmlns:a16="http://schemas.microsoft.com/office/drawing/2014/main" id="{6B40E24F-1372-08EF-0DF7-4EE1FE18D8B3}"/>
              </a:ext>
            </a:extLst>
          </p:cNvPr>
          <p:cNvCxnSpPr>
            <a:cxnSpLocks/>
            <a:stCxn id="10" idx="1"/>
            <a:endCxn id="11" idx="3"/>
          </p:cNvCxnSpPr>
          <p:nvPr/>
        </p:nvCxnSpPr>
        <p:spPr>
          <a:xfrm flipH="1" flipV="1">
            <a:off x="3990543" y="4229101"/>
            <a:ext cx="5846415" cy="19204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5B5445F-EE4F-5DF9-E0BF-CC7EBD5656B2}"/>
              </a:ext>
            </a:extLst>
          </p:cNvPr>
          <p:cNvSpPr txBox="1"/>
          <p:nvPr/>
        </p:nvSpPr>
        <p:spPr>
          <a:xfrm>
            <a:off x="268990" y="4873212"/>
            <a:ext cx="5942907" cy="1077218"/>
          </a:xfrm>
          <a:prstGeom prst="rect">
            <a:avLst/>
          </a:prstGeom>
          <a:noFill/>
        </p:spPr>
        <p:txBody>
          <a:bodyPr wrap="square">
            <a:spAutoFit/>
          </a:bodyPr>
          <a:lstStyle/>
          <a:p>
            <a:r>
              <a:rPr lang="en-US" altLang="ja-JP" sz="3200" dirty="0"/>
              <a:t>3456789012</a:t>
            </a:r>
            <a:r>
              <a:rPr kumimoji="1" lang="en-US" altLang="ja-JP" sz="3200" dirty="0"/>
              <a:t>@utac.u-tokyo.ac.jp </a:t>
            </a:r>
            <a:r>
              <a:rPr kumimoji="1" lang="ja-JP" altLang="en-US" sz="3200" dirty="0"/>
              <a:t>があなたの</a:t>
            </a:r>
            <a:r>
              <a:rPr kumimoji="1" lang="en-US" altLang="ja-JP" sz="3200" dirty="0"/>
              <a:t>UTokyo Account</a:t>
            </a:r>
            <a:endParaRPr lang="ja-JP" altLang="en-US" sz="3200" dirty="0"/>
          </a:p>
        </p:txBody>
      </p:sp>
      <p:sp>
        <p:nvSpPr>
          <p:cNvPr id="18" name="矢印: 下 17">
            <a:extLst>
              <a:ext uri="{FF2B5EF4-FFF2-40B4-BE49-F238E27FC236}">
                <a16:creationId xmlns:a16="http://schemas.microsoft.com/office/drawing/2014/main" id="{D11C5027-AAF0-9E4E-8D68-8ED445A97306}"/>
              </a:ext>
            </a:extLst>
          </p:cNvPr>
          <p:cNvSpPr/>
          <p:nvPr/>
        </p:nvSpPr>
        <p:spPr>
          <a:xfrm>
            <a:off x="1943100" y="4447309"/>
            <a:ext cx="411942" cy="3362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5913455"/>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914uteleconとサポーター.potx" id="{9D9A8BD0-6594-4F77-9437-93B814D02635}" vid="{42CE79A7-A8FE-45E5-8B1F-BB62B88EDB9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3161</TotalTime>
  <Words>3755</Words>
  <Application>Microsoft Office PowerPoint</Application>
  <PresentationFormat>ワイド画面</PresentationFormat>
  <Paragraphs>656</Paragraphs>
  <Slides>64</Slides>
  <Notes>5</Notes>
  <HiddenSlides>0</HiddenSlides>
  <MMClips>10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UD デジタル 教科書体 N-B</vt:lpstr>
      <vt:lpstr>メイリオ</vt:lpstr>
      <vt:lpstr>游ゴシック</vt:lpstr>
      <vt:lpstr>Arial</vt:lpstr>
      <vt:lpstr>Calibri</vt:lpstr>
      <vt:lpstr>Symbol</vt:lpstr>
      <vt:lpstr>Wingdings</vt:lpstr>
      <vt:lpstr>Office テーマ</vt:lpstr>
      <vt:lpstr>東京大学のITシステム アップデート＆セキュリティ</vt:lpstr>
      <vt:lpstr>本パート概要</vt:lpstr>
      <vt:lpstr>本パート概要</vt:lpstr>
      <vt:lpstr>uteleconについて</vt:lpstr>
      <vt:lpstr>質問? uteleconをご利用ください</vt:lpstr>
      <vt:lpstr>本パート概要</vt:lpstr>
      <vt:lpstr>メジャーなITサービス</vt:lpstr>
      <vt:lpstr>ITサービス提供の方針</vt:lpstr>
      <vt:lpstr>UTokyo Accountの正体</vt:lpstr>
      <vt:lpstr>通称・略称</vt:lpstr>
      <vt:lpstr>本パート概要</vt:lpstr>
      <vt:lpstr>主な更新情報</vt:lpstr>
      <vt:lpstr>新学習管理システム（LMS）更新</vt:lpstr>
      <vt:lpstr>主な更新情報</vt:lpstr>
      <vt:lpstr>utacサインインの流れ微小変化</vt:lpstr>
      <vt:lpstr>UTOLにサインイン</vt:lpstr>
      <vt:lpstr>これがutacサインインの共通パターン</vt:lpstr>
      <vt:lpstr>参考：昔との違い</vt:lpstr>
      <vt:lpstr>主な更新情報</vt:lpstr>
      <vt:lpstr>Googleのサインイン方法変更</vt:lpstr>
      <vt:lpstr>Googleサインイン</vt:lpstr>
      <vt:lpstr>Googleサインイン（= utacサインイン）</vt:lpstr>
      <vt:lpstr>すでにECCSクラウドメールお使いの人は...</vt:lpstr>
      <vt:lpstr>これから使うという人は...</vt:lpstr>
      <vt:lpstr>主な更新情報</vt:lpstr>
      <vt:lpstr>本パート概要</vt:lpstr>
      <vt:lpstr>多要素認証とは</vt:lpstr>
      <vt:lpstr>なぜ多要素認証?</vt:lpstr>
      <vt:lpstr>面倒くさくないですか?</vt:lpstr>
      <vt:lpstr>多要素認証の色々な方法（パスワード＋何か）</vt:lpstr>
      <vt:lpstr>PowerPoint プレゼンテーション</vt:lpstr>
      <vt:lpstr>PowerPoint プレゼンテーション</vt:lpstr>
      <vt:lpstr>PowerPoint プレゼンテーション</vt:lpstr>
      <vt:lpstr>PowerPoint プレゼンテーション</vt:lpstr>
      <vt:lpstr>はて自分は多要素認証を使ってるの?</vt:lpstr>
      <vt:lpstr>多要素認証の初期設定方法</vt:lpstr>
      <vt:lpstr>東大では多要素認証が(ほぼ/もうすぐ)必須です</vt:lpstr>
      <vt:lpstr>本パート概要</vt:lpstr>
      <vt:lpstr>パスワードレス認証</vt:lpstr>
      <vt:lpstr>パスワードレス認証具体的な方法</vt:lpstr>
      <vt:lpstr>方法1: Microsoft Authenticatorアプリで</vt:lpstr>
      <vt:lpstr>サインイン時の手順・動作</vt:lpstr>
      <vt:lpstr>方法2: FIDOセキュリティキー</vt:lpstr>
      <vt:lpstr>サインイン時の操作・動作</vt:lpstr>
      <vt:lpstr>サインイン時の手順・動作</vt:lpstr>
      <vt:lpstr>セキュリティキーの特質（vs. スマホ）</vt:lpstr>
      <vt:lpstr>本パート概要</vt:lpstr>
      <vt:lpstr>多要素認証にまつわるトラブルに備える</vt:lpstr>
      <vt:lpstr>多要素認証の初期設定時の罠</vt:lpstr>
      <vt:lpstr>スマホ買い替え</vt:lpstr>
      <vt:lpstr>スマホや携帯を持っていない（持たない主義）</vt:lpstr>
      <vt:lpstr>（海外）出張</vt:lpstr>
      <vt:lpstr>携帯電話会社のデータ通信障害</vt:lpstr>
      <vt:lpstr>ずばりおススメは?</vt:lpstr>
      <vt:lpstr>utacパスワードの再設定</vt:lpstr>
      <vt:lpstr>どちら様もこの機会に確認・設定してみてください</vt:lpstr>
      <vt:lpstr>多要素認証SOS</vt:lpstr>
      <vt:lpstr>本パート概要</vt:lpstr>
      <vt:lpstr>必須 情報セキュリティ教育</vt:lpstr>
      <vt:lpstr>本パート概要</vt:lpstr>
      <vt:lpstr>東大契約の電子ジャーナルの閲覧方法</vt:lpstr>
      <vt:lpstr>学外からの閲覧方法（個人的おススメ）</vt:lpstr>
      <vt:lpstr>ブックマークレットデモ</vt:lpstr>
      <vt:lpstr>やらないといけないことのまとめ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玉造　潤史</dc:creator>
  <cp:lastModifiedBy>田浦　健次朗</cp:lastModifiedBy>
  <cp:revision>378</cp:revision>
  <dcterms:created xsi:type="dcterms:W3CDTF">2023-09-08T13:50:19Z</dcterms:created>
  <dcterms:modified xsi:type="dcterms:W3CDTF">2024-03-15T03:04:44Z</dcterms:modified>
</cp:coreProperties>
</file>